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8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9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0AA5-C056-40FD-A245-7C03C14A4CCC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F78E-7F1F-4EFA-85A4-F21C4AE3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1944687"/>
          </a:xfrm>
        </p:spPr>
        <p:txBody>
          <a:bodyPr>
            <a:normAutofit/>
          </a:bodyPr>
          <a:lstStyle/>
          <a:p>
            <a:r>
              <a:rPr lang="tr-TR" altLang="tr-TR" sz="5400" b="1" dirty="0" smtClean="0">
                <a:solidFill>
                  <a:srgbClr val="C00000"/>
                </a:solidFill>
              </a:rPr>
              <a:t>Standart 7-8-9-10</a:t>
            </a:r>
            <a:endParaRPr lang="tr-TR" altLang="tr-TR" sz="5400" b="1" dirty="0" smtClean="0">
              <a:solidFill>
                <a:srgbClr val="C00000"/>
              </a:solidFill>
            </a:endParaRPr>
          </a:p>
        </p:txBody>
      </p:sp>
      <p:sp>
        <p:nvSpPr>
          <p:cNvPr id="2051" name="Metin kutusu 1"/>
          <p:cNvSpPr txBox="1">
            <a:spLocks noChangeArrowheads="1"/>
          </p:cNvSpPr>
          <p:nvPr/>
        </p:nvSpPr>
        <p:spPr bwMode="auto">
          <a:xfrm>
            <a:off x="1619250" y="171450"/>
            <a:ext cx="7453313" cy="830263"/>
          </a:xfrm>
          <a:prstGeom prst="rect">
            <a:avLst/>
          </a:prstGeom>
          <a:solidFill>
            <a:srgbClr val="8429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bg1"/>
                </a:solidFill>
              </a:rPr>
              <a:t>Veteriner Hekimliği Eğitim Kurumları ve Programları Değerlendirme ve Akreditasyon Derneği / VEDEK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-9525"/>
            <a:ext cx="20701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259138"/>
            <a:ext cx="189071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59138"/>
            <a:ext cx="201771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59138"/>
            <a:ext cx="25209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59138"/>
            <a:ext cx="22733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685800" y="4724400"/>
            <a:ext cx="439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Standart</a:t>
            </a:r>
            <a:r>
              <a:rPr lang="en-US" b="1" dirty="0">
                <a:solidFill>
                  <a:srgbClr val="FF0000"/>
                </a:solidFill>
              </a:rPr>
              <a:t> 7: </a:t>
            </a:r>
            <a:r>
              <a:rPr lang="en-US" b="1" dirty="0" err="1">
                <a:solidFill>
                  <a:srgbClr val="FF0000"/>
                </a:solidFill>
              </a:rPr>
              <a:t>Öğrenci</a:t>
            </a:r>
            <a:r>
              <a:rPr lang="en-US" b="1" dirty="0">
                <a:solidFill>
                  <a:srgbClr val="FF0000"/>
                </a:solidFill>
              </a:rPr>
              <a:t> Kabul, </a:t>
            </a:r>
            <a:r>
              <a:rPr lang="en-US" b="1" dirty="0" err="1">
                <a:solidFill>
                  <a:srgbClr val="FF0000"/>
                </a:solidFill>
              </a:rPr>
              <a:t>İlerleme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Refah</a:t>
            </a:r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841530" y="5105400"/>
            <a:ext cx="365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Standart</a:t>
            </a:r>
            <a:r>
              <a:rPr lang="en-US" b="1" dirty="0">
                <a:solidFill>
                  <a:srgbClr val="FF0000"/>
                </a:solidFill>
              </a:rPr>
              <a:t> 8: </a:t>
            </a:r>
            <a:r>
              <a:rPr lang="en-US" b="1" dirty="0" err="1">
                <a:solidFill>
                  <a:srgbClr val="FF0000"/>
                </a:solidFill>
              </a:rPr>
              <a:t>Öğrenci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Değerlendirmesi</a:t>
            </a: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990600" y="5410200"/>
            <a:ext cx="416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rgbClr val="FF0000"/>
                </a:solidFill>
              </a:rPr>
              <a:t>Standart 9: Akademik ve Destek Personeli</a:t>
            </a: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1219200" y="5715000"/>
            <a:ext cx="6569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Standart</a:t>
            </a:r>
            <a:r>
              <a:rPr lang="en-US" b="1" dirty="0">
                <a:solidFill>
                  <a:srgbClr val="FF0000"/>
                </a:solidFill>
              </a:rPr>
              <a:t> 10: </a:t>
            </a:r>
            <a:r>
              <a:rPr lang="en-US" b="1" dirty="0" err="1">
                <a:solidFill>
                  <a:srgbClr val="FF0000"/>
                </a:solidFill>
              </a:rPr>
              <a:t>Araştırma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Programları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Sürekli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Lisansüstü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E</a:t>
            </a:r>
            <a:r>
              <a:rPr lang="en-US" b="1" dirty="0" err="1">
                <a:solidFill>
                  <a:srgbClr val="FF0000"/>
                </a:solidFill>
              </a:rPr>
              <a:t>ğitim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7.9 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u="sng" dirty="0" err="1" smtClean="0"/>
              <a:t>uzaktan</a:t>
            </a:r>
            <a:r>
              <a:rPr lang="en-US" u="sng" dirty="0" smtClean="0"/>
              <a:t> </a:t>
            </a:r>
            <a:r>
              <a:rPr lang="en-US" u="sng" dirty="0" err="1" smtClean="0"/>
              <a:t>eğitimle</a:t>
            </a:r>
            <a:r>
              <a:rPr lang="en-US" u="sng" dirty="0" smtClean="0"/>
              <a:t> </a:t>
            </a:r>
            <a:r>
              <a:rPr lang="en-US" u="sng" dirty="0" err="1" smtClean="0"/>
              <a:t>ilgili</a:t>
            </a:r>
            <a:r>
              <a:rPr lang="en-US" dirty="0" smtClean="0"/>
              <a:t>,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yönetim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eğitmenlerin</a:t>
            </a:r>
            <a:r>
              <a:rPr lang="en-US" dirty="0" smtClean="0"/>
              <a:t> </a:t>
            </a:r>
            <a:r>
              <a:rPr lang="en-US" u="sng" dirty="0" err="1" smtClean="0"/>
              <a:t>performanslarını</a:t>
            </a:r>
            <a:r>
              <a:rPr lang="en-US" u="sng" dirty="0" smtClean="0"/>
              <a:t> </a:t>
            </a:r>
            <a:r>
              <a:rPr lang="en-US" u="sng" dirty="0" err="1" smtClean="0"/>
              <a:t>değerlendirebilecekleri</a:t>
            </a:r>
            <a:r>
              <a:rPr lang="en-US" u="sng" dirty="0" smtClean="0"/>
              <a:t> </a:t>
            </a:r>
            <a:r>
              <a:rPr lang="en-US" u="sng" dirty="0" err="1" smtClean="0"/>
              <a:t>bir</a:t>
            </a:r>
            <a:r>
              <a:rPr lang="en-US" u="sng" dirty="0" smtClean="0"/>
              <a:t> </a:t>
            </a:r>
            <a:r>
              <a:rPr lang="en-US" u="sng" dirty="0" err="1" smtClean="0"/>
              <a:t>geri</a:t>
            </a:r>
            <a:r>
              <a:rPr lang="en-US" u="sng" dirty="0" smtClean="0"/>
              <a:t> </a:t>
            </a:r>
            <a:r>
              <a:rPr lang="en-US" u="sng" dirty="0" err="1" smtClean="0"/>
              <a:t>dönüş</a:t>
            </a:r>
            <a:r>
              <a:rPr lang="en-US" u="sng" dirty="0" smtClean="0"/>
              <a:t> </a:t>
            </a:r>
            <a:r>
              <a:rPr lang="en-US" u="sng" dirty="0" err="1" smtClean="0"/>
              <a:t>mekanizması</a:t>
            </a:r>
            <a:r>
              <a:rPr lang="en-US" u="sng" dirty="0" smtClean="0"/>
              <a:t> </a:t>
            </a:r>
            <a:r>
              <a:rPr lang="en-US" u="sng" dirty="0" err="1" smtClean="0"/>
              <a:t>oluşturulmalıdır</a:t>
            </a:r>
            <a:r>
              <a:rPr lang="en-US" u="sng" dirty="0" smtClean="0"/>
              <a:t>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6362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Standart</a:t>
            </a:r>
            <a:r>
              <a:rPr lang="en-US" b="1" dirty="0" smtClean="0">
                <a:solidFill>
                  <a:srgbClr val="FF0000"/>
                </a:solidFill>
              </a:rPr>
              <a:t> 8: </a:t>
            </a:r>
            <a:r>
              <a:rPr lang="en-US" b="1" dirty="0" err="1" smtClean="0">
                <a:solidFill>
                  <a:srgbClr val="FF0000"/>
                </a:solidFill>
              </a:rPr>
              <a:t>Öğrenci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Değerlendirmesi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8.1 </a:t>
            </a:r>
            <a:endParaRPr lang="tr-T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u="sng" dirty="0" err="1" smtClean="0"/>
              <a:t>kurum</a:t>
            </a:r>
            <a:r>
              <a:rPr lang="en-US" u="sng" dirty="0" smtClean="0"/>
              <a:t> </a:t>
            </a:r>
            <a:r>
              <a:rPr lang="en-US" u="sng" dirty="0" err="1" smtClean="0"/>
              <a:t>içinde</a:t>
            </a:r>
            <a:r>
              <a:rPr lang="en-US" u="sng" dirty="0" smtClean="0"/>
              <a:t>, </a:t>
            </a:r>
            <a:r>
              <a:rPr lang="en-US" u="sng" dirty="0" err="1" smtClean="0"/>
              <a:t>genel</a:t>
            </a:r>
            <a:r>
              <a:rPr lang="en-US" u="sng" dirty="0" smtClean="0"/>
              <a:t> </a:t>
            </a:r>
            <a:r>
              <a:rPr lang="en-US" u="sng" dirty="0" err="1" smtClean="0"/>
              <a:t>değerlendirmenin</a:t>
            </a:r>
            <a:r>
              <a:rPr lang="en-US" u="sng" dirty="0" smtClean="0"/>
              <a:t> </a:t>
            </a:r>
            <a:r>
              <a:rPr lang="en-US" u="sng" dirty="0" err="1" smtClean="0"/>
              <a:t>tutarlılığını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program </a:t>
            </a:r>
            <a:r>
              <a:rPr lang="en-US" dirty="0" err="1" smtClean="0"/>
              <a:t>genelindeki</a:t>
            </a:r>
            <a:r>
              <a:rPr lang="en-US" dirty="0" smtClean="0"/>
              <a:t> </a:t>
            </a:r>
            <a:r>
              <a:rPr lang="en-US" dirty="0" err="1" smtClean="0"/>
              <a:t>ilerlemenin</a:t>
            </a:r>
            <a:r>
              <a:rPr lang="en-US" dirty="0" smtClean="0"/>
              <a:t> </a:t>
            </a:r>
            <a:r>
              <a:rPr lang="en-US" dirty="0" err="1" smtClean="0"/>
              <a:t>programda</a:t>
            </a:r>
            <a:r>
              <a:rPr lang="en-US" dirty="0" smtClean="0"/>
              <a:t> </a:t>
            </a:r>
            <a:r>
              <a:rPr lang="en-US" dirty="0" err="1" smtClean="0"/>
              <a:t>giriş</a:t>
            </a:r>
            <a:r>
              <a:rPr lang="en-US" dirty="0" smtClean="0"/>
              <a:t> </a:t>
            </a:r>
            <a:r>
              <a:rPr lang="en-US" dirty="0" err="1" smtClean="0"/>
              <a:t>düzeyinden</a:t>
            </a:r>
            <a:r>
              <a:rPr lang="en-US" dirty="0" smtClean="0"/>
              <a:t> </a:t>
            </a:r>
            <a:r>
              <a:rPr lang="en-US" dirty="0" err="1" smtClean="0"/>
              <a:t>yeterliliğe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gelişimini</a:t>
            </a:r>
            <a:r>
              <a:rPr lang="en-US" dirty="0" smtClean="0"/>
              <a:t> </a:t>
            </a:r>
            <a:r>
              <a:rPr lang="en-US" dirty="0" err="1" smtClean="0"/>
              <a:t>sağlamak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tr-TR" dirty="0" smtClean="0"/>
              <a:t> </a:t>
            </a:r>
            <a:r>
              <a:rPr lang="en-US" dirty="0" err="1" smtClean="0"/>
              <a:t>sorumluluk</a:t>
            </a:r>
            <a:r>
              <a:rPr lang="en-US" dirty="0" smtClean="0"/>
              <a:t> </a:t>
            </a:r>
            <a:r>
              <a:rPr lang="en-US" dirty="0" err="1" smtClean="0"/>
              <a:t>alanlarını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anlaşılır</a:t>
            </a:r>
            <a:r>
              <a:rPr lang="en-US" dirty="0" smtClean="0"/>
              <a:t> </a:t>
            </a:r>
            <a:r>
              <a:rPr lang="en-US" dirty="0" err="1" smtClean="0"/>
              <a:t>biçimde</a:t>
            </a:r>
            <a:r>
              <a:rPr lang="en-US" dirty="0" smtClean="0"/>
              <a:t> </a:t>
            </a:r>
            <a:r>
              <a:rPr lang="en-US" dirty="0" err="1" smtClean="0"/>
              <a:t>ortaya</a:t>
            </a:r>
            <a:r>
              <a:rPr lang="en-US" dirty="0" smtClean="0"/>
              <a:t> </a:t>
            </a:r>
            <a:r>
              <a:rPr lang="en-US" dirty="0" err="1" smtClean="0"/>
              <a:t>koyan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yapının</a:t>
            </a:r>
            <a:r>
              <a:rPr lang="en-US" dirty="0" smtClean="0"/>
              <a:t> </a:t>
            </a:r>
            <a:r>
              <a:rPr lang="en-US" dirty="0" err="1" smtClean="0"/>
              <a:t>bulunduğundan</a:t>
            </a:r>
            <a:r>
              <a:rPr lang="en-US" dirty="0" smtClean="0"/>
              <a:t> </a:t>
            </a:r>
            <a:r>
              <a:rPr lang="en-US" dirty="0" err="1" smtClean="0"/>
              <a:t>emin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3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8.2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Programdaki</a:t>
            </a:r>
            <a:r>
              <a:rPr lang="en-US" dirty="0" smtClean="0"/>
              <a:t> </a:t>
            </a:r>
            <a:r>
              <a:rPr lang="en-US" u="sng" dirty="0" smtClean="0"/>
              <a:t>her </a:t>
            </a:r>
            <a:r>
              <a:rPr lang="en-US" u="sng" dirty="0" err="1" smtClean="0"/>
              <a:t>çalışma</a:t>
            </a:r>
            <a:r>
              <a:rPr lang="en-US" u="sng" dirty="0" smtClean="0"/>
              <a:t> </a:t>
            </a:r>
            <a:r>
              <a:rPr lang="en-US" u="sng" dirty="0" err="1" smtClean="0"/>
              <a:t>birimi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değerlendirme</a:t>
            </a:r>
            <a:r>
              <a:rPr lang="en-US" u="sng" dirty="0" smtClean="0"/>
              <a:t> </a:t>
            </a:r>
            <a:r>
              <a:rPr lang="en-US" u="sng" dirty="0" err="1" smtClean="0"/>
              <a:t>görevleri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derecelendirme</a:t>
            </a:r>
            <a:r>
              <a:rPr lang="en-US" u="sng" dirty="0" smtClean="0"/>
              <a:t> </a:t>
            </a:r>
            <a:r>
              <a:rPr lang="en-US" u="sng" dirty="0" err="1" smtClean="0"/>
              <a:t>kriterleri</a:t>
            </a:r>
            <a:r>
              <a:rPr lang="en-US" u="sng" dirty="0" smtClean="0"/>
              <a:t>, </a:t>
            </a:r>
            <a:r>
              <a:rPr lang="en-US" u="sng" dirty="0" err="1" smtClean="0"/>
              <a:t>değerlendirme</a:t>
            </a:r>
            <a:r>
              <a:rPr lang="en-US" u="sng" dirty="0" smtClean="0"/>
              <a:t> </a:t>
            </a:r>
            <a:r>
              <a:rPr lang="en-US" u="sng" dirty="0" err="1" smtClean="0"/>
              <a:t>öncesinde</a:t>
            </a:r>
            <a:r>
              <a:rPr lang="en-US" u="sng" dirty="0" smtClean="0"/>
              <a:t> </a:t>
            </a:r>
            <a:r>
              <a:rPr lang="en-US" u="sng" dirty="0" err="1" smtClean="0"/>
              <a:t>iyi</a:t>
            </a:r>
            <a:r>
              <a:rPr lang="en-US" u="sng" dirty="0" smtClean="0"/>
              <a:t> </a:t>
            </a:r>
            <a:r>
              <a:rPr lang="en-US" u="sng" dirty="0" err="1" smtClean="0"/>
              <a:t>bir</a:t>
            </a:r>
            <a:r>
              <a:rPr lang="en-US" u="sng" dirty="0" smtClean="0"/>
              <a:t> </a:t>
            </a:r>
            <a:r>
              <a:rPr lang="en-US" u="sng" dirty="0" err="1" smtClean="0"/>
              <a:t>şekilde</a:t>
            </a:r>
            <a:r>
              <a:rPr lang="en-US" u="sng" dirty="0" smtClean="0"/>
              <a:t> </a:t>
            </a:r>
            <a:r>
              <a:rPr lang="en-US" u="sng" dirty="0" err="1" smtClean="0"/>
              <a:t>yayınlanmalı</a:t>
            </a:r>
            <a:r>
              <a:rPr lang="en-US" dirty="0" smtClean="0"/>
              <a:t>, </a:t>
            </a:r>
            <a:r>
              <a:rPr lang="en-US" dirty="0" err="1" smtClean="0"/>
              <a:t>tutarlı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uygulanmalı</a:t>
            </a:r>
            <a:r>
              <a:rPr lang="en-US" dirty="0" smtClean="0"/>
              <a:t>, </a:t>
            </a:r>
            <a:r>
              <a:rPr lang="en-US" dirty="0" err="1" smtClean="0"/>
              <a:t>açıkça</a:t>
            </a:r>
            <a:r>
              <a:rPr lang="en-US" dirty="0" smtClean="0"/>
              <a:t> </a:t>
            </a:r>
            <a:r>
              <a:rPr lang="en-US" dirty="0" err="1" smtClean="0"/>
              <a:t>tanımlanmalı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öğrencilere</a:t>
            </a:r>
            <a:r>
              <a:rPr lang="en-US" dirty="0" smtClean="0"/>
              <a:t> </a:t>
            </a:r>
            <a:r>
              <a:rPr lang="en-US" dirty="0" err="1" smtClean="0"/>
              <a:t>zamanında</a:t>
            </a:r>
            <a:r>
              <a:rPr lang="en-US" dirty="0" smtClean="0"/>
              <a:t> </a:t>
            </a:r>
            <a:r>
              <a:rPr lang="en-US" dirty="0" err="1" smtClean="0"/>
              <a:t>sunulmalıdır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8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8.3 </a:t>
            </a: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Kurumun</a:t>
            </a:r>
            <a:r>
              <a:rPr lang="en-US" dirty="0" smtClean="0"/>
              <a:t>, </a:t>
            </a:r>
            <a:r>
              <a:rPr lang="en-US" u="sng" dirty="0" err="1" smtClean="0"/>
              <a:t>değerlendirme</a:t>
            </a:r>
            <a:r>
              <a:rPr lang="en-US" u="sng" dirty="0" smtClean="0"/>
              <a:t> </a:t>
            </a:r>
            <a:r>
              <a:rPr lang="en-US" u="sng" dirty="0" err="1" smtClean="0"/>
              <a:t>sonuçlarını</a:t>
            </a:r>
            <a:r>
              <a:rPr lang="en-US" u="sng" dirty="0" smtClean="0"/>
              <a:t> </a:t>
            </a:r>
            <a:r>
              <a:rPr lang="en-US" u="sng" dirty="0" err="1" smtClean="0"/>
              <a:t>gözden</a:t>
            </a:r>
            <a:r>
              <a:rPr lang="en-US" u="sng" dirty="0" smtClean="0"/>
              <a:t> </a:t>
            </a:r>
            <a:r>
              <a:rPr lang="en-US" u="sng" dirty="0" err="1" smtClean="0"/>
              <a:t>geçirmek</a:t>
            </a:r>
            <a:r>
              <a:rPr lang="en-US" dirty="0" smtClean="0"/>
              <a:t>,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stratejilerini</a:t>
            </a:r>
            <a:r>
              <a:rPr lang="en-US" dirty="0" smtClean="0"/>
              <a:t> </a:t>
            </a:r>
            <a:r>
              <a:rPr lang="en-US" dirty="0" err="1" smtClean="0"/>
              <a:t>değiştirmek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gerektiğinde</a:t>
            </a:r>
            <a:r>
              <a:rPr lang="en-US" dirty="0" smtClean="0"/>
              <a:t> </a:t>
            </a:r>
            <a:r>
              <a:rPr lang="en-US" dirty="0" err="1" smtClean="0"/>
              <a:t>süreçlerin</a:t>
            </a:r>
            <a:r>
              <a:rPr lang="en-US" dirty="0" smtClean="0"/>
              <a:t> </a:t>
            </a:r>
            <a:r>
              <a:rPr lang="en-US" dirty="0" err="1" smtClean="0"/>
              <a:t>doğruluğunu</a:t>
            </a:r>
            <a:r>
              <a:rPr lang="en-US" dirty="0" smtClean="0"/>
              <a:t> </a:t>
            </a:r>
            <a:r>
              <a:rPr lang="en-US" dirty="0" err="1" smtClean="0"/>
              <a:t>saptamak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kontroller</a:t>
            </a:r>
            <a:r>
              <a:rPr lang="en-US" dirty="0" smtClean="0"/>
              <a:t> </a:t>
            </a:r>
            <a:r>
              <a:rPr lang="en-US" dirty="0" err="1" smtClean="0"/>
              <a:t>yapmak</a:t>
            </a:r>
            <a:r>
              <a:rPr lang="en-US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tanımlı</a:t>
            </a:r>
            <a:r>
              <a:rPr lang="en-US" u="sng" dirty="0" smtClean="0"/>
              <a:t> </a:t>
            </a:r>
            <a:r>
              <a:rPr lang="en-US" u="sng" dirty="0" err="1" smtClean="0"/>
              <a:t>bir</a:t>
            </a:r>
            <a:r>
              <a:rPr lang="en-US" u="sng" dirty="0" smtClean="0"/>
              <a:t> </a:t>
            </a:r>
            <a:r>
              <a:rPr lang="en-US" u="sng" dirty="0" err="1" smtClean="0"/>
              <a:t>süreci</a:t>
            </a:r>
            <a:r>
              <a:rPr lang="en-US" u="sng" dirty="0" smtClean="0"/>
              <a:t> </a:t>
            </a:r>
            <a:r>
              <a:rPr lang="en-US" dirty="0" err="1" smtClean="0"/>
              <a:t>olmalıdır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4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8.4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stratejileri</a:t>
            </a:r>
            <a:r>
              <a:rPr lang="en-US" dirty="0" smtClean="0"/>
              <a:t>, </a:t>
            </a:r>
            <a:r>
              <a:rPr lang="en-US" dirty="0" err="1" smtClean="0"/>
              <a:t>kurumun</a:t>
            </a:r>
            <a:r>
              <a:rPr lang="en-US" dirty="0" smtClean="0"/>
              <a:t>, </a:t>
            </a:r>
            <a:r>
              <a:rPr lang="en-US" dirty="0" err="1" smtClean="0"/>
              <a:t>öğrencinin</a:t>
            </a:r>
            <a:r>
              <a:rPr lang="en-US" dirty="0" smtClean="0"/>
              <a:t>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hedeflerine</a:t>
            </a:r>
            <a:r>
              <a:rPr lang="en-US" dirty="0" smtClean="0"/>
              <a:t> </a:t>
            </a:r>
            <a:r>
              <a:rPr lang="en-US" dirty="0" err="1" smtClean="0"/>
              <a:t>ulaşma</a:t>
            </a:r>
            <a:r>
              <a:rPr lang="en-US" dirty="0" smtClean="0"/>
              <a:t> </a:t>
            </a:r>
            <a:r>
              <a:rPr lang="en-US" dirty="0" err="1" smtClean="0"/>
              <a:t>başarısını</a:t>
            </a:r>
            <a:r>
              <a:rPr lang="en-US" dirty="0" smtClean="0"/>
              <a:t> program </a:t>
            </a:r>
            <a:r>
              <a:rPr lang="en-US" dirty="0" err="1" smtClean="0"/>
              <a:t>düzeyinde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bireysel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birimlerinde</a:t>
            </a:r>
            <a:r>
              <a:rPr lang="en-US" dirty="0" smtClean="0"/>
              <a:t> </a:t>
            </a:r>
            <a:r>
              <a:rPr lang="en-US" dirty="0" err="1" smtClean="0"/>
              <a:t>sertifikalandırmasına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tanımalıdır</a:t>
            </a:r>
            <a:r>
              <a:rPr lang="en-US" dirty="0" smtClean="0"/>
              <a:t>. </a:t>
            </a:r>
            <a:r>
              <a:rPr lang="en-US" u="sng" dirty="0" err="1" smtClean="0"/>
              <a:t>Kurum</a:t>
            </a:r>
            <a:r>
              <a:rPr lang="en-US" u="sng" dirty="0" smtClean="0"/>
              <a:t>, </a:t>
            </a:r>
            <a:r>
              <a:rPr lang="en-US" u="sng" dirty="0" err="1" smtClean="0"/>
              <a:t>programların</a:t>
            </a:r>
            <a:r>
              <a:rPr lang="en-US" u="sng" dirty="0" smtClean="0"/>
              <a:t>, </a:t>
            </a:r>
            <a:r>
              <a:rPr lang="en-US" u="sng" dirty="0" err="1" smtClean="0"/>
              <a:t>öğrencileri</a:t>
            </a:r>
            <a:r>
              <a:rPr lang="en-US" u="sng" dirty="0" smtClean="0"/>
              <a:t> </a:t>
            </a:r>
            <a:r>
              <a:rPr lang="en-US" u="sng" dirty="0" err="1" smtClean="0"/>
              <a:t>öğrenim</a:t>
            </a:r>
            <a:r>
              <a:rPr lang="en-US" u="sng" dirty="0" smtClean="0"/>
              <a:t> </a:t>
            </a:r>
            <a:r>
              <a:rPr lang="en-US" u="sng" dirty="0" err="1" smtClean="0"/>
              <a:t>sürecini</a:t>
            </a:r>
            <a:r>
              <a:rPr lang="en-US" u="sng" dirty="0" smtClean="0"/>
              <a:t> </a:t>
            </a:r>
            <a:r>
              <a:rPr lang="en-US" u="sng" dirty="0" err="1" smtClean="0"/>
              <a:t>oluşturmada</a:t>
            </a:r>
            <a:r>
              <a:rPr lang="en-US" u="sng" dirty="0" smtClean="0"/>
              <a:t> </a:t>
            </a:r>
            <a:r>
              <a:rPr lang="en-US" u="sng" dirty="0" err="1" smtClean="0"/>
              <a:t>aktif</a:t>
            </a:r>
            <a:r>
              <a:rPr lang="en-US" u="sng" dirty="0" smtClean="0"/>
              <a:t> </a:t>
            </a:r>
            <a:r>
              <a:rPr lang="en-US" u="sng" dirty="0" err="1" smtClean="0"/>
              <a:t>rol</a:t>
            </a:r>
            <a:r>
              <a:rPr lang="en-US" u="sng" dirty="0" smtClean="0"/>
              <a:t> </a:t>
            </a:r>
            <a:r>
              <a:rPr lang="en-US" u="sng" dirty="0" err="1" smtClean="0"/>
              <a:t>almaya</a:t>
            </a:r>
            <a:r>
              <a:rPr lang="en-US" u="sng" dirty="0" smtClean="0"/>
              <a:t> </a:t>
            </a:r>
            <a:r>
              <a:rPr lang="en-US" u="sng" dirty="0" err="1" smtClean="0"/>
              <a:t>teşvik</a:t>
            </a:r>
            <a:r>
              <a:rPr lang="en-US" u="sng" dirty="0" smtClean="0"/>
              <a:t> </a:t>
            </a:r>
            <a:r>
              <a:rPr lang="en-US" u="sng" dirty="0" err="1" smtClean="0"/>
              <a:t>edecek</a:t>
            </a:r>
            <a:r>
              <a:rPr lang="en-US" u="sng" dirty="0" smtClean="0"/>
              <a:t> </a:t>
            </a:r>
            <a:r>
              <a:rPr lang="en-US" u="sng" dirty="0" err="1" smtClean="0"/>
              <a:t>şekilde</a:t>
            </a:r>
            <a:r>
              <a:rPr lang="en-US" u="sng" dirty="0" smtClean="0"/>
              <a:t> </a:t>
            </a:r>
            <a:r>
              <a:rPr lang="en-US" u="sng" dirty="0" err="1" smtClean="0"/>
              <a:t>etkin</a:t>
            </a:r>
            <a:r>
              <a:rPr lang="en-US" u="sng" dirty="0" smtClean="0"/>
              <a:t> </a:t>
            </a:r>
            <a:r>
              <a:rPr lang="en-US" u="sng" dirty="0" err="1" smtClean="0"/>
              <a:t>olması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öğrencilerin</a:t>
            </a:r>
            <a:r>
              <a:rPr lang="en-US" u="sng" dirty="0" smtClean="0"/>
              <a:t> </a:t>
            </a:r>
            <a:r>
              <a:rPr lang="en-US" u="sng" dirty="0" err="1" smtClean="0"/>
              <a:t>değerlendirilmesinin</a:t>
            </a:r>
            <a:r>
              <a:rPr lang="en-US" u="sng" dirty="0" smtClean="0"/>
              <a:t> </a:t>
            </a:r>
            <a:r>
              <a:rPr lang="en-US" u="sng" dirty="0" err="1" smtClean="0"/>
              <a:t>bu</a:t>
            </a:r>
            <a:r>
              <a:rPr lang="en-US" u="sng" dirty="0" smtClean="0"/>
              <a:t> </a:t>
            </a:r>
            <a:r>
              <a:rPr lang="en-US" u="sng" dirty="0" err="1" smtClean="0"/>
              <a:t>yaklaşımı</a:t>
            </a:r>
            <a:r>
              <a:rPr lang="en-US" u="sng" dirty="0" smtClean="0"/>
              <a:t> </a:t>
            </a:r>
            <a:r>
              <a:rPr lang="en-US" u="sng" dirty="0" err="1" smtClean="0"/>
              <a:t>yansıtmasını</a:t>
            </a:r>
            <a:r>
              <a:rPr lang="en-US" u="sng" dirty="0" smtClean="0"/>
              <a:t> </a:t>
            </a:r>
            <a:r>
              <a:rPr lang="en-US" u="sng" dirty="0" err="1" smtClean="0"/>
              <a:t>sağlamalıdır</a:t>
            </a:r>
            <a:r>
              <a:rPr lang="en-US" u="sng" dirty="0" smtClean="0"/>
              <a:t>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3386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8.5 </a:t>
            </a: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u="sng" dirty="0" err="1" smtClean="0"/>
              <a:t>Değerlendirme</a:t>
            </a:r>
            <a:r>
              <a:rPr lang="en-US" u="sng" dirty="0" smtClean="0"/>
              <a:t> </a:t>
            </a:r>
            <a:r>
              <a:rPr lang="en-US" u="sng" dirty="0" err="1" smtClean="0"/>
              <a:t>yöntemleri</a:t>
            </a:r>
            <a:r>
              <a:rPr lang="en-US" u="sng" dirty="0" smtClean="0"/>
              <a:t> </a:t>
            </a:r>
            <a:r>
              <a:rPr lang="en-US" u="sng" dirty="0" err="1" smtClean="0"/>
              <a:t>geçerli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güvenilir</a:t>
            </a:r>
            <a:r>
              <a:rPr lang="en-US" u="sng" dirty="0" smtClean="0"/>
              <a:t> </a:t>
            </a:r>
            <a:r>
              <a:rPr lang="en-US" u="sng" dirty="0" err="1" smtClean="0"/>
              <a:t>olmalı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çeşitli</a:t>
            </a:r>
            <a:r>
              <a:rPr lang="en-US" u="sng" dirty="0" smtClean="0"/>
              <a:t> </a:t>
            </a:r>
            <a:r>
              <a:rPr lang="en-US" u="sng" dirty="0" err="1" smtClean="0"/>
              <a:t>yaklaşımlar</a:t>
            </a:r>
            <a:r>
              <a:rPr lang="en-US" u="sng" dirty="0" smtClean="0"/>
              <a:t> </a:t>
            </a:r>
            <a:r>
              <a:rPr lang="en-US" u="sng" dirty="0" err="1" smtClean="0"/>
              <a:t>içermelidir</a:t>
            </a:r>
            <a:r>
              <a:rPr lang="en-US" u="sng" dirty="0" smtClean="0"/>
              <a:t>.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becerilerin</a:t>
            </a:r>
            <a:r>
              <a:rPr lang="en-US" dirty="0" smtClean="0"/>
              <a:t> </a:t>
            </a:r>
            <a:r>
              <a:rPr lang="en-US" dirty="0" err="1" smtClean="0"/>
              <a:t>doğrudan</a:t>
            </a:r>
            <a:r>
              <a:rPr lang="en-US" dirty="0" smtClean="0"/>
              <a:t> </a:t>
            </a:r>
            <a:r>
              <a:rPr lang="en-US" dirty="0" err="1" smtClean="0"/>
              <a:t>değerlendirilmesi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İlk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Yeterlikleri</a:t>
            </a:r>
            <a:r>
              <a:rPr lang="en-US" dirty="0" smtClean="0"/>
              <a:t> (</a:t>
            </a:r>
            <a:r>
              <a:rPr lang="en-US" dirty="0" err="1" smtClean="0"/>
              <a:t>bazıları</a:t>
            </a:r>
            <a:r>
              <a:rPr lang="en-US" dirty="0" smtClean="0"/>
              <a:t> </a:t>
            </a:r>
            <a:r>
              <a:rPr lang="en-US" dirty="0" err="1" smtClean="0"/>
              <a:t>simüle</a:t>
            </a:r>
            <a:r>
              <a:rPr lang="en-US" dirty="0" smtClean="0"/>
              <a:t> </a:t>
            </a:r>
            <a:r>
              <a:rPr lang="en-US" dirty="0" err="1" smtClean="0"/>
              <a:t>edilmiş</a:t>
            </a:r>
            <a:r>
              <a:rPr lang="en-US" dirty="0" smtClean="0"/>
              <a:t> </a:t>
            </a:r>
            <a:r>
              <a:rPr lang="en-US" dirty="0" err="1" smtClean="0"/>
              <a:t>hastalar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beceri</a:t>
            </a:r>
            <a:r>
              <a:rPr lang="en-US" dirty="0" smtClean="0"/>
              <a:t> </a:t>
            </a:r>
            <a:r>
              <a:rPr lang="en-US" dirty="0" err="1" smtClean="0"/>
              <a:t>laboratuvarında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),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sürecinin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bileşenini</a:t>
            </a:r>
            <a:r>
              <a:rPr lang="en-US" dirty="0" smtClean="0"/>
              <a:t> </a:t>
            </a:r>
            <a:r>
              <a:rPr lang="en-US" dirty="0" err="1" smtClean="0"/>
              <a:t>oluşturmalıdır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8.6 </a:t>
            </a:r>
            <a:endParaRPr lang="tr-T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u="sng" dirty="0" err="1" smtClean="0"/>
              <a:t>uzaktan</a:t>
            </a:r>
            <a:r>
              <a:rPr lang="en-US" u="sng" dirty="0" smtClean="0"/>
              <a:t> </a:t>
            </a:r>
            <a:r>
              <a:rPr lang="en-US" u="sng" dirty="0" err="1" smtClean="0"/>
              <a:t>eğitimde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r>
              <a:rPr lang="en-US" dirty="0" smtClean="0"/>
              <a:t> </a:t>
            </a:r>
            <a:r>
              <a:rPr lang="en-US" dirty="0" err="1" smtClean="0"/>
              <a:t>sonu</a:t>
            </a:r>
            <a:r>
              <a:rPr lang="en-US" dirty="0" smtClean="0"/>
              <a:t> </a:t>
            </a:r>
            <a:r>
              <a:rPr lang="en-US" dirty="0" err="1" smtClean="0"/>
              <a:t>sınavlarının</a:t>
            </a:r>
            <a:r>
              <a:rPr lang="en-US" dirty="0" smtClean="0"/>
              <a:t> </a:t>
            </a:r>
            <a:r>
              <a:rPr lang="en-US" dirty="0" err="1" smtClean="0"/>
              <a:t>yerini</a:t>
            </a:r>
            <a:r>
              <a:rPr lang="en-US" dirty="0" smtClean="0"/>
              <a:t> </a:t>
            </a:r>
            <a:r>
              <a:rPr lang="en-US" dirty="0" err="1" smtClean="0"/>
              <a:t>alabilecek</a:t>
            </a:r>
            <a:r>
              <a:rPr lang="en-US" dirty="0" smtClean="0"/>
              <a:t>, </a:t>
            </a:r>
            <a:r>
              <a:rPr lang="en-US" dirty="0" err="1" smtClean="0"/>
              <a:t>ölçme</a:t>
            </a:r>
            <a:r>
              <a:rPr lang="en-US" dirty="0" smtClean="0"/>
              <a:t> </a:t>
            </a:r>
            <a:r>
              <a:rPr lang="en-US" dirty="0" err="1" smtClean="0"/>
              <a:t>amacına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eden</a:t>
            </a:r>
            <a:r>
              <a:rPr lang="en-US" dirty="0" smtClean="0"/>
              <a:t> (</a:t>
            </a:r>
            <a:r>
              <a:rPr lang="en-US" dirty="0" err="1" smtClean="0"/>
              <a:t>geçerli</a:t>
            </a:r>
            <a:r>
              <a:rPr lang="en-US" dirty="0" smtClean="0"/>
              <a:t>)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mümkün</a:t>
            </a:r>
            <a:r>
              <a:rPr lang="en-US" dirty="0" smtClean="0"/>
              <a:t> </a:t>
            </a:r>
            <a:r>
              <a:rPr lang="en-US" dirty="0" err="1" smtClean="0"/>
              <a:t>olduğunca</a:t>
            </a:r>
            <a:r>
              <a:rPr lang="en-US" dirty="0" smtClean="0"/>
              <a:t> </a:t>
            </a:r>
            <a:r>
              <a:rPr lang="en-US" u="sng" dirty="0" err="1" smtClean="0"/>
              <a:t>hatasız</a:t>
            </a:r>
            <a:r>
              <a:rPr lang="en-US" u="sng" dirty="0" smtClean="0"/>
              <a:t> </a:t>
            </a:r>
            <a:r>
              <a:rPr lang="en-US" u="sng" dirty="0" err="1" smtClean="0"/>
              <a:t>ölçümlere</a:t>
            </a:r>
            <a:r>
              <a:rPr lang="en-US" u="sng" dirty="0" smtClean="0"/>
              <a:t> </a:t>
            </a:r>
            <a:r>
              <a:rPr lang="en-US" u="sng" dirty="0" err="1" smtClean="0"/>
              <a:t>olanak</a:t>
            </a:r>
            <a:r>
              <a:rPr lang="en-US" u="sng" dirty="0" smtClean="0"/>
              <a:t> </a:t>
            </a:r>
            <a:r>
              <a:rPr lang="en-US" u="sng" dirty="0" err="1" smtClean="0"/>
              <a:t>tanıyan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güvenirliği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) </a:t>
            </a:r>
            <a:r>
              <a:rPr lang="en-US" dirty="0" err="1" smtClean="0"/>
              <a:t>uygulamaları</a:t>
            </a:r>
            <a:r>
              <a:rPr lang="en-US" dirty="0" smtClean="0"/>
              <a:t> </a:t>
            </a:r>
            <a:r>
              <a:rPr lang="en-US" dirty="0" err="1" smtClean="0"/>
              <a:t>yapabilmelidir</a:t>
            </a:r>
            <a:r>
              <a:rPr lang="en-US" dirty="0" smtClean="0"/>
              <a:t>. </a:t>
            </a:r>
            <a:r>
              <a:rPr lang="en-US" dirty="0" err="1" smtClean="0"/>
              <a:t>Öğrencilerin</a:t>
            </a:r>
            <a:r>
              <a:rPr lang="en-US" dirty="0" smtClean="0"/>
              <a:t>, </a:t>
            </a:r>
            <a:r>
              <a:rPr lang="en-US" dirty="0" err="1" smtClean="0"/>
              <a:t>özellikle</a:t>
            </a:r>
            <a:r>
              <a:rPr lang="en-US" dirty="0" smtClean="0"/>
              <a:t> internet </a:t>
            </a:r>
            <a:r>
              <a:rPr lang="en-US" dirty="0" err="1" smtClean="0"/>
              <a:t>bağlantısına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erişim</a:t>
            </a:r>
            <a:r>
              <a:rPr lang="en-US" dirty="0" smtClean="0"/>
              <a:t> </a:t>
            </a:r>
            <a:r>
              <a:rPr lang="en-US" dirty="0" err="1" smtClean="0"/>
              <a:t>olanağı</a:t>
            </a:r>
            <a:r>
              <a:rPr lang="en-US" dirty="0" smtClean="0"/>
              <a:t> </a:t>
            </a:r>
            <a:r>
              <a:rPr lang="en-US" dirty="0" err="1" smtClean="0"/>
              <a:t>olmayabileceği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alınarak</a:t>
            </a:r>
            <a:r>
              <a:rPr lang="en-US" dirty="0" smtClean="0"/>
              <a:t> </a:t>
            </a:r>
            <a:r>
              <a:rPr lang="en-US" dirty="0" err="1" smtClean="0"/>
              <a:t>düzenlemeler</a:t>
            </a:r>
            <a:r>
              <a:rPr lang="en-US" dirty="0" smtClean="0"/>
              <a:t> </a:t>
            </a:r>
            <a:r>
              <a:rPr lang="en-US" dirty="0" err="1" smtClean="0"/>
              <a:t>yapılmalıdır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1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b="1" dirty="0" smtClean="0">
                <a:solidFill>
                  <a:srgbClr val="FF0000"/>
                </a:solidFill>
              </a:rPr>
              <a:t>Standart 9: Akademik ve Destek Personeli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9.1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personelin</a:t>
            </a:r>
            <a:r>
              <a:rPr lang="en-US" dirty="0" smtClean="0"/>
              <a:t> </a:t>
            </a:r>
            <a:r>
              <a:rPr lang="en-US" dirty="0" err="1" smtClean="0"/>
              <a:t>ulusal</a:t>
            </a:r>
            <a:r>
              <a:rPr lang="en-US" dirty="0" smtClean="0"/>
              <a:t> (2547 </a:t>
            </a:r>
            <a:r>
              <a:rPr lang="en-US" dirty="0" err="1" smtClean="0"/>
              <a:t>ve</a:t>
            </a:r>
            <a:r>
              <a:rPr lang="en-US" dirty="0" smtClean="0"/>
              <a:t> 657 </a:t>
            </a:r>
            <a:r>
              <a:rPr lang="en-US" dirty="0" err="1" smtClean="0"/>
              <a:t>sayılı</a:t>
            </a:r>
            <a:r>
              <a:rPr lang="en-US" dirty="0" smtClean="0"/>
              <a:t> </a:t>
            </a:r>
            <a:r>
              <a:rPr lang="en-US" dirty="0" err="1" smtClean="0"/>
              <a:t>yasalar</a:t>
            </a:r>
            <a:r>
              <a:rPr lang="en-US" dirty="0" smtClean="0"/>
              <a:t>) </a:t>
            </a:r>
            <a:r>
              <a:rPr lang="en-US" dirty="0" err="1" smtClean="0"/>
              <a:t>düzenlemelerle</a:t>
            </a:r>
            <a:r>
              <a:rPr lang="en-US" dirty="0" smtClean="0"/>
              <a:t> </a:t>
            </a:r>
            <a:r>
              <a:rPr lang="en-US" dirty="0" err="1" smtClean="0"/>
              <a:t>uyumlu</a:t>
            </a:r>
            <a:r>
              <a:rPr lang="en-US" dirty="0" smtClean="0"/>
              <a:t> </a:t>
            </a:r>
            <a:r>
              <a:rPr lang="en-US" dirty="0" err="1" smtClean="0"/>
              <a:t>olacak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, </a:t>
            </a:r>
            <a:r>
              <a:rPr lang="en-US" u="sng" dirty="0" err="1" smtClean="0"/>
              <a:t>rollerine</a:t>
            </a:r>
            <a:r>
              <a:rPr lang="en-US" u="sng" dirty="0" smtClean="0"/>
              <a:t> </a:t>
            </a:r>
            <a:r>
              <a:rPr lang="en-US" u="sng" dirty="0" err="1" smtClean="0"/>
              <a:t>uygun</a:t>
            </a:r>
            <a:r>
              <a:rPr lang="en-US" u="sng" dirty="0" smtClean="0"/>
              <a:t> </a:t>
            </a:r>
            <a:r>
              <a:rPr lang="en-US" u="sng" dirty="0" err="1" smtClean="0"/>
              <a:t>olarak</a:t>
            </a:r>
            <a:r>
              <a:rPr lang="en-US" u="sng" dirty="0" smtClean="0"/>
              <a:t> </a:t>
            </a:r>
            <a:r>
              <a:rPr lang="en-US" dirty="0" err="1" smtClean="0"/>
              <a:t>nitelikli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hazırlıklı</a:t>
            </a:r>
            <a:r>
              <a:rPr lang="en-US" dirty="0" smtClean="0"/>
              <a:t> </a:t>
            </a:r>
            <a:r>
              <a:rPr lang="en-US" dirty="0" err="1" smtClean="0"/>
              <a:t>olmasını</a:t>
            </a:r>
            <a:r>
              <a:rPr lang="en-US" dirty="0" smtClean="0"/>
              <a:t> </a:t>
            </a:r>
            <a:r>
              <a:rPr lang="en-US" dirty="0" err="1" smtClean="0"/>
              <a:t>sağlamalı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 </a:t>
            </a:r>
            <a:r>
              <a:rPr lang="en-US" dirty="0" err="1" smtClean="0"/>
              <a:t>alımı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şeffaf</a:t>
            </a:r>
            <a:r>
              <a:rPr lang="en-US" dirty="0" smtClean="0"/>
              <a:t> </a:t>
            </a:r>
            <a:r>
              <a:rPr lang="en-US" dirty="0" err="1" smtClean="0"/>
              <a:t>süreçler</a:t>
            </a:r>
            <a:r>
              <a:rPr lang="en-US" dirty="0" smtClean="0"/>
              <a:t> </a:t>
            </a:r>
            <a:r>
              <a:rPr lang="en-US" dirty="0" err="1" smtClean="0"/>
              <a:t>uygulamalıdır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hekimlik</a:t>
            </a:r>
            <a:r>
              <a:rPr lang="en-US" dirty="0" smtClean="0"/>
              <a:t> </a:t>
            </a:r>
            <a:r>
              <a:rPr lang="en-US" dirty="0" err="1" smtClean="0"/>
              <a:t>eğitimine</a:t>
            </a:r>
            <a:r>
              <a:rPr lang="en-US" dirty="0" smtClean="0"/>
              <a:t> </a:t>
            </a:r>
            <a:r>
              <a:rPr lang="en-US" dirty="0" err="1" smtClean="0"/>
              <a:t>katılan</a:t>
            </a:r>
            <a:r>
              <a:rPr lang="en-US" dirty="0" smtClean="0"/>
              <a:t> tam </a:t>
            </a:r>
            <a:r>
              <a:rPr lang="en-US" dirty="0" err="1" smtClean="0"/>
              <a:t>zamanlı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u="sng" dirty="0" err="1" smtClean="0"/>
              <a:t>personelinin</a:t>
            </a:r>
            <a:r>
              <a:rPr lang="en-US" u="sng" dirty="0" smtClean="0"/>
              <a:t> </a:t>
            </a:r>
            <a:r>
              <a:rPr lang="en-US" u="sng" dirty="0" err="1" smtClean="0"/>
              <a:t>büyük</a:t>
            </a:r>
            <a:r>
              <a:rPr lang="en-US" u="sng" dirty="0" smtClean="0"/>
              <a:t> </a:t>
            </a:r>
            <a:r>
              <a:rPr lang="en-US" u="sng" dirty="0" err="1" smtClean="0"/>
              <a:t>kısmı</a:t>
            </a:r>
            <a:r>
              <a:rPr lang="en-US" u="sng" dirty="0" smtClean="0"/>
              <a:t> </a:t>
            </a:r>
            <a:r>
              <a:rPr lang="en-US" u="sng" dirty="0" err="1" smtClean="0"/>
              <a:t>veteriner</a:t>
            </a:r>
            <a:r>
              <a:rPr lang="en-US" u="sng" dirty="0" smtClean="0"/>
              <a:t> </a:t>
            </a:r>
            <a:r>
              <a:rPr lang="en-US" u="sng" dirty="0" err="1" smtClean="0"/>
              <a:t>hekim</a:t>
            </a:r>
            <a:r>
              <a:rPr lang="en-US" u="sng" dirty="0" smtClean="0"/>
              <a:t> </a:t>
            </a:r>
            <a:r>
              <a:rPr lang="en-US" u="sng" dirty="0" err="1" smtClean="0"/>
              <a:t>olmalıdır</a:t>
            </a:r>
            <a:r>
              <a:rPr lang="en-US" dirty="0" smtClean="0"/>
              <a:t>.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aldıkları</a:t>
            </a:r>
            <a:r>
              <a:rPr lang="en-US" dirty="0" smtClean="0"/>
              <a:t> </a:t>
            </a:r>
            <a:r>
              <a:rPr lang="en-US" dirty="0" err="1" smtClean="0"/>
              <a:t>bilgilerin</a:t>
            </a:r>
            <a:r>
              <a:rPr lang="en-US" dirty="0" smtClean="0"/>
              <a:t> 2/3'ünden </a:t>
            </a:r>
            <a:r>
              <a:rPr lang="en-US" dirty="0" err="1" smtClean="0"/>
              <a:t>fazlasının</a:t>
            </a:r>
            <a:r>
              <a:rPr lang="en-US" dirty="0" smtClean="0"/>
              <a:t>, </a:t>
            </a:r>
            <a:r>
              <a:rPr lang="en-US" dirty="0" err="1" smtClean="0"/>
              <a:t>öğrencinin</a:t>
            </a:r>
            <a:r>
              <a:rPr lang="en-US" dirty="0" smtClean="0"/>
              <a:t>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saatlerinde</a:t>
            </a:r>
            <a:r>
              <a:rPr lang="en-US" dirty="0" smtClean="0"/>
              <a:t> </a:t>
            </a:r>
            <a:r>
              <a:rPr lang="en-US" dirty="0" err="1" smtClean="0"/>
              <a:t>belirlenen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nitelikli</a:t>
            </a:r>
            <a:r>
              <a:rPr lang="en-US" dirty="0" smtClean="0"/>
              <a:t>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hekimler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verilmesi</a:t>
            </a:r>
            <a:r>
              <a:rPr lang="en-US" dirty="0" smtClean="0"/>
              <a:t> </a:t>
            </a:r>
            <a:r>
              <a:rPr lang="en-US" dirty="0" err="1" smtClean="0"/>
              <a:t>beklenmektedir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1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9.2 </a:t>
            </a: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personeli</a:t>
            </a:r>
            <a:r>
              <a:rPr lang="en-US" dirty="0" smtClean="0"/>
              <a:t>, “</a:t>
            </a:r>
            <a:r>
              <a:rPr lang="en-US" dirty="0" err="1" smtClean="0"/>
              <a:t>yardımcı</a:t>
            </a:r>
            <a:r>
              <a:rPr lang="en-US" dirty="0" smtClean="0"/>
              <a:t>” </a:t>
            </a:r>
            <a:r>
              <a:rPr lang="en-US" dirty="0" err="1" smtClean="0"/>
              <a:t>personel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, </a:t>
            </a:r>
            <a:r>
              <a:rPr lang="en-US" dirty="0" err="1" smtClean="0"/>
              <a:t>idari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personeli</a:t>
            </a:r>
            <a:r>
              <a:rPr lang="en-US" dirty="0" smtClean="0"/>
              <a:t> de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u="sng" dirty="0" err="1" smtClean="0"/>
              <a:t>personelin</a:t>
            </a:r>
            <a:r>
              <a:rPr lang="en-US" u="sng" dirty="0" smtClean="0"/>
              <a:t> </a:t>
            </a:r>
            <a:r>
              <a:rPr lang="en-US" u="sng" dirty="0" err="1" smtClean="0"/>
              <a:t>toplam</a:t>
            </a:r>
            <a:r>
              <a:rPr lang="en-US" u="sng" dirty="0" smtClean="0"/>
              <a:t> </a:t>
            </a:r>
            <a:r>
              <a:rPr lang="en-US" u="sng" dirty="0" err="1" smtClean="0"/>
              <a:t>sayısı</a:t>
            </a:r>
            <a:r>
              <a:rPr lang="en-US" u="sng" dirty="0" smtClean="0"/>
              <a:t>, </a:t>
            </a:r>
            <a:r>
              <a:rPr lang="en-US" u="sng" dirty="0" err="1" smtClean="0"/>
              <a:t>nitelikleri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becerileri</a:t>
            </a:r>
            <a:r>
              <a:rPr lang="en-US" u="sng" dirty="0" smtClean="0"/>
              <a:t>,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u="sng" dirty="0" err="1" smtClean="0"/>
              <a:t>programını</a:t>
            </a:r>
            <a:r>
              <a:rPr lang="en-US" u="sng" dirty="0" smtClean="0"/>
              <a:t> </a:t>
            </a:r>
            <a:r>
              <a:rPr lang="en-US" u="sng" dirty="0" err="1" smtClean="0"/>
              <a:t>sunmak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Kurumun</a:t>
            </a:r>
            <a:r>
              <a:rPr lang="en-US" u="sng" dirty="0" smtClean="0"/>
              <a:t> </a:t>
            </a:r>
            <a:r>
              <a:rPr lang="en-US" u="sng" dirty="0" err="1" smtClean="0"/>
              <a:t>görevini</a:t>
            </a:r>
            <a:r>
              <a:rPr lang="en-US" u="sng" dirty="0" smtClean="0"/>
              <a:t> </a:t>
            </a:r>
            <a:r>
              <a:rPr lang="en-US" u="sng" dirty="0" err="1" smtClean="0"/>
              <a:t>yerine</a:t>
            </a:r>
            <a:r>
              <a:rPr lang="en-US" u="sng" dirty="0" smtClean="0"/>
              <a:t> </a:t>
            </a:r>
            <a:r>
              <a:rPr lang="en-US" u="sng" dirty="0" err="1" smtClean="0"/>
              <a:t>getirmek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yeterli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uygun</a:t>
            </a:r>
            <a:r>
              <a:rPr lang="en-US" u="sng" dirty="0" smtClean="0"/>
              <a:t> </a:t>
            </a:r>
            <a:r>
              <a:rPr lang="en-US" u="sng" dirty="0" err="1" smtClean="0"/>
              <a:t>olmalıdır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6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Standart</a:t>
            </a:r>
            <a:r>
              <a:rPr lang="en-US" b="1" dirty="0" smtClean="0">
                <a:solidFill>
                  <a:srgbClr val="FF0000"/>
                </a:solidFill>
              </a:rPr>
              <a:t> 7: </a:t>
            </a:r>
            <a:r>
              <a:rPr lang="en-US" b="1" dirty="0" err="1" smtClean="0">
                <a:solidFill>
                  <a:srgbClr val="FF0000"/>
                </a:solidFill>
              </a:rPr>
              <a:t>Öğrenci</a:t>
            </a:r>
            <a:r>
              <a:rPr lang="en-US" b="1" dirty="0" smtClean="0">
                <a:solidFill>
                  <a:srgbClr val="FF0000"/>
                </a:solidFill>
              </a:rPr>
              <a:t> Kabul, </a:t>
            </a:r>
            <a:r>
              <a:rPr lang="en-US" b="1" dirty="0" err="1" smtClean="0">
                <a:solidFill>
                  <a:srgbClr val="FF0000"/>
                </a:solidFill>
              </a:rPr>
              <a:t>İlerleme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Refah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7.1 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öğrencinin</a:t>
            </a:r>
            <a:r>
              <a:rPr lang="en-US" dirty="0" smtClean="0"/>
              <a:t> ‘</a:t>
            </a:r>
            <a:r>
              <a:rPr lang="en-US" u="sng" dirty="0" err="1" smtClean="0"/>
              <a:t>yaşam</a:t>
            </a:r>
            <a:r>
              <a:rPr lang="en-US" u="sng" dirty="0" smtClean="0"/>
              <a:t> </a:t>
            </a:r>
            <a:r>
              <a:rPr lang="en-US" u="sng" dirty="0" err="1" smtClean="0"/>
              <a:t>döngüsü’nün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aşamalarını</a:t>
            </a:r>
            <a:r>
              <a:rPr lang="en-US" dirty="0" smtClean="0"/>
              <a:t> </a:t>
            </a:r>
            <a:r>
              <a:rPr lang="en-US" dirty="0" err="1" smtClean="0"/>
              <a:t>kapsayan</a:t>
            </a:r>
            <a:r>
              <a:rPr lang="en-US" dirty="0" smtClean="0"/>
              <a:t> </a:t>
            </a:r>
            <a:r>
              <a:rPr lang="en-US" dirty="0" err="1" smtClean="0"/>
              <a:t>önceden</a:t>
            </a:r>
            <a:r>
              <a:rPr lang="en-US" dirty="0" smtClean="0"/>
              <a:t> </a:t>
            </a:r>
            <a:r>
              <a:rPr lang="en-US" dirty="0" err="1" smtClean="0"/>
              <a:t>tanımlanmış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yayımlanmış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, </a:t>
            </a:r>
            <a:r>
              <a:rPr lang="en-US" dirty="0" err="1" smtClean="0"/>
              <a:t>ilerleme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sertifikalandırma</a:t>
            </a:r>
            <a:r>
              <a:rPr lang="en-US" dirty="0" smtClean="0"/>
              <a:t> </a:t>
            </a:r>
            <a:r>
              <a:rPr lang="en-US" dirty="0" err="1" smtClean="0"/>
              <a:t>düzenlemelerini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r>
              <a:rPr lang="en-US" dirty="0" smtClean="0"/>
              <a:t> </a:t>
            </a:r>
            <a:r>
              <a:rPr lang="en-US" dirty="0" err="1" smtClean="0"/>
              <a:t>zorundadır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3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9.3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Personel</a:t>
            </a:r>
            <a:r>
              <a:rPr lang="en-US" dirty="0" smtClean="0"/>
              <a:t>, </a:t>
            </a:r>
            <a:r>
              <a:rPr lang="en-US" dirty="0" err="1" smtClean="0"/>
              <a:t>öğretim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bilgilerinin</a:t>
            </a:r>
            <a:r>
              <a:rPr lang="en-US" dirty="0" smtClean="0"/>
              <a:t> </a:t>
            </a:r>
            <a:r>
              <a:rPr lang="en-US" dirty="0" err="1" smtClean="0"/>
              <a:t>geliştirilmesine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desteklenmeli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teşvik</a:t>
            </a:r>
            <a:r>
              <a:rPr lang="en-US" dirty="0" smtClean="0"/>
              <a:t> </a:t>
            </a:r>
            <a:r>
              <a:rPr lang="en-US" dirty="0" err="1" smtClean="0"/>
              <a:t>edilmelidir</a:t>
            </a:r>
            <a:r>
              <a:rPr lang="en-US" dirty="0" smtClean="0"/>
              <a:t>. </a:t>
            </a:r>
            <a:r>
              <a:rPr lang="en-US" u="sng" dirty="0" err="1" smtClean="0"/>
              <a:t>Öğretici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pedagojik</a:t>
            </a:r>
            <a:r>
              <a:rPr lang="en-US" u="sng" dirty="0" smtClean="0"/>
              <a:t>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uzmanlık</a:t>
            </a:r>
            <a:r>
              <a:rPr lang="en-US" u="sng" dirty="0" smtClean="0"/>
              <a:t> </a:t>
            </a:r>
            <a:r>
              <a:rPr lang="en-US" u="sng" dirty="0" err="1" smtClean="0"/>
              <a:t>olanakları</a:t>
            </a:r>
            <a:r>
              <a:rPr lang="en-US" u="sng" dirty="0" smtClean="0"/>
              <a:t> </a:t>
            </a:r>
            <a:r>
              <a:rPr lang="en-US" u="sng" dirty="0" err="1" smtClean="0"/>
              <a:t>mevcut</a:t>
            </a:r>
            <a:r>
              <a:rPr lang="en-US" u="sng" dirty="0" smtClean="0"/>
              <a:t> </a:t>
            </a:r>
            <a:r>
              <a:rPr lang="en-US" u="sng" dirty="0" err="1" smtClean="0"/>
              <a:t>olmalıdır</a:t>
            </a:r>
            <a:r>
              <a:rPr lang="en-US" dirty="0" smtClean="0"/>
              <a:t>. </a:t>
            </a: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öğretimde</a:t>
            </a:r>
            <a:r>
              <a:rPr lang="en-US" dirty="0" smtClean="0"/>
              <a:t> </a:t>
            </a:r>
            <a:r>
              <a:rPr lang="en-US" dirty="0" err="1" smtClean="0"/>
              <a:t>mükemmellik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u="sng" dirty="0" err="1" smtClean="0"/>
              <a:t>ödül</a:t>
            </a:r>
            <a:r>
              <a:rPr lang="en-US" u="sng" dirty="0" smtClean="0"/>
              <a:t> </a:t>
            </a:r>
            <a:r>
              <a:rPr lang="en-US" u="sng" dirty="0" err="1" smtClean="0"/>
              <a:t>sistemi</a:t>
            </a:r>
            <a:r>
              <a:rPr lang="en-US" u="sng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bunu</a:t>
            </a:r>
            <a:r>
              <a:rPr lang="en-US" dirty="0" smtClean="0"/>
              <a:t> </a:t>
            </a:r>
            <a:r>
              <a:rPr lang="en-US" dirty="0" err="1" smtClean="0"/>
              <a:t>açıkça</a:t>
            </a:r>
            <a:r>
              <a:rPr lang="en-US" dirty="0" smtClean="0"/>
              <a:t> </a:t>
            </a:r>
            <a:r>
              <a:rPr lang="en-US" dirty="0" err="1" smtClean="0"/>
              <a:t>tanımlamalıdır</a:t>
            </a:r>
            <a:r>
              <a:rPr lang="en-US" dirty="0" smtClean="0"/>
              <a:t>.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pozisyonlar</a:t>
            </a:r>
            <a:r>
              <a:rPr lang="en-US" dirty="0" smtClean="0"/>
              <a:t>,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personelin</a:t>
            </a:r>
            <a:r>
              <a:rPr lang="en-US" dirty="0" smtClean="0"/>
              <a:t> </a:t>
            </a:r>
            <a:r>
              <a:rPr lang="en-US" dirty="0" err="1" smtClean="0"/>
              <a:t>istikrarını</a:t>
            </a:r>
            <a:r>
              <a:rPr lang="en-US" dirty="0" smtClean="0"/>
              <a:t>, </a:t>
            </a:r>
            <a:r>
              <a:rPr lang="en-US" dirty="0" err="1" smtClean="0"/>
              <a:t>sürekliliğini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yetkinliğini</a:t>
            </a:r>
            <a:r>
              <a:rPr lang="en-US" dirty="0" smtClean="0"/>
              <a:t> </a:t>
            </a:r>
            <a:r>
              <a:rPr lang="en-US" dirty="0" err="1" smtClean="0"/>
              <a:t>korumak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sistematiği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yararları</a:t>
            </a:r>
            <a:r>
              <a:rPr lang="en-US" dirty="0" smtClean="0"/>
              <a:t> </a:t>
            </a:r>
            <a:r>
              <a:rPr lang="en-US" dirty="0" err="1" smtClean="0"/>
              <a:t>sağlamalıdır</a:t>
            </a:r>
            <a:r>
              <a:rPr lang="en-US" dirty="0" smtClean="0"/>
              <a:t>.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, </a:t>
            </a:r>
            <a:r>
              <a:rPr lang="en-US" dirty="0" err="1" smtClean="0"/>
              <a:t>rollerine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dengeli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iş</a:t>
            </a:r>
            <a:r>
              <a:rPr lang="en-US" dirty="0" smtClean="0"/>
              <a:t>, </a:t>
            </a:r>
            <a:r>
              <a:rPr lang="en-US" dirty="0" err="1" smtClean="0"/>
              <a:t>eğitim</a:t>
            </a:r>
            <a:r>
              <a:rPr lang="en-US" dirty="0" smtClean="0"/>
              <a:t>,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yüküne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; </a:t>
            </a:r>
            <a:r>
              <a:rPr lang="en-US" dirty="0" err="1" smtClean="0"/>
              <a:t>bilimsel</a:t>
            </a:r>
            <a:r>
              <a:rPr lang="en-US" dirty="0" smtClean="0"/>
              <a:t> </a:t>
            </a:r>
            <a:r>
              <a:rPr lang="en-US" dirty="0" err="1" smtClean="0"/>
              <a:t>etkinliklere</a:t>
            </a:r>
            <a:r>
              <a:rPr lang="en-US" dirty="0" smtClean="0"/>
              <a:t> </a:t>
            </a:r>
            <a:r>
              <a:rPr lang="en-US" dirty="0" err="1" smtClean="0"/>
              <a:t>katılmak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koşullara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kaynaklara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1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9.4 </a:t>
            </a: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olmayan</a:t>
            </a:r>
            <a:r>
              <a:rPr lang="en-US" dirty="0" smtClean="0"/>
              <a:t> </a:t>
            </a:r>
            <a:r>
              <a:rPr lang="en-US" dirty="0" err="1" smtClean="0"/>
              <a:t>danışmanlık</a:t>
            </a:r>
            <a:r>
              <a:rPr lang="en-US" dirty="0" smtClean="0"/>
              <a:t> </a:t>
            </a:r>
            <a:r>
              <a:rPr lang="en-US" dirty="0" err="1" smtClean="0"/>
              <a:t>süreçleri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r>
              <a:rPr lang="en-US" dirty="0" smtClean="0"/>
              <a:t> </a:t>
            </a:r>
            <a:r>
              <a:rPr lang="en-US" dirty="0" err="1" smtClean="0"/>
              <a:t>personelinin</a:t>
            </a:r>
            <a:r>
              <a:rPr lang="en-US" dirty="0" smtClean="0"/>
              <a:t> </a:t>
            </a:r>
            <a:r>
              <a:rPr lang="en-US" dirty="0" err="1" smtClean="0"/>
              <a:t>profesyonel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ilerlemesi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tanımlanmış</a:t>
            </a:r>
            <a:r>
              <a:rPr lang="en-US" dirty="0" smtClean="0"/>
              <a:t>, </a:t>
            </a:r>
            <a:r>
              <a:rPr lang="en-US" dirty="0" err="1" smtClean="0"/>
              <a:t>kapsamlı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halka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program </a:t>
            </a:r>
            <a:r>
              <a:rPr lang="en-US" dirty="0" err="1" smtClean="0"/>
              <a:t>kullandığını</a:t>
            </a:r>
            <a:r>
              <a:rPr lang="en-US" dirty="0" smtClean="0"/>
              <a:t> </a:t>
            </a:r>
            <a:r>
              <a:rPr lang="en-US" dirty="0" err="1" smtClean="0"/>
              <a:t>kanıtlayacak</a:t>
            </a:r>
            <a:r>
              <a:rPr lang="en-US" dirty="0" smtClean="0"/>
              <a:t> </a:t>
            </a:r>
            <a:r>
              <a:rPr lang="en-US" dirty="0" err="1" smtClean="0"/>
              <a:t>verileri</a:t>
            </a:r>
            <a:r>
              <a:rPr lang="en-US" dirty="0" smtClean="0"/>
              <a:t> </a:t>
            </a:r>
            <a:r>
              <a:rPr lang="en-US" dirty="0" err="1" smtClean="0"/>
              <a:t>sağlamalıdır</a:t>
            </a:r>
            <a:r>
              <a:rPr lang="en-US" dirty="0" smtClean="0"/>
              <a:t>.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Personel</a:t>
            </a:r>
            <a:r>
              <a:rPr lang="en-US" dirty="0" smtClean="0"/>
              <a:t>, </a:t>
            </a:r>
            <a:r>
              <a:rPr lang="en-US" dirty="0" err="1" smtClean="0"/>
              <a:t>kurumun</a:t>
            </a:r>
            <a:r>
              <a:rPr lang="en-US" dirty="0" smtClean="0"/>
              <a:t> </a:t>
            </a:r>
            <a:r>
              <a:rPr lang="en-US" dirty="0" err="1" smtClean="0"/>
              <a:t>yön</a:t>
            </a:r>
            <a:r>
              <a:rPr lang="en-US" dirty="0" smtClean="0"/>
              <a:t> </a:t>
            </a:r>
            <a:r>
              <a:rPr lang="en-US" dirty="0" err="1" smtClean="0"/>
              <a:t>belirleme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alma </a:t>
            </a:r>
            <a:r>
              <a:rPr lang="en-US" dirty="0" err="1" smtClean="0"/>
              <a:t>süreçlerine</a:t>
            </a:r>
            <a:r>
              <a:rPr lang="en-US" dirty="0" smtClean="0"/>
              <a:t> </a:t>
            </a:r>
            <a:r>
              <a:rPr lang="en-US" dirty="0" err="1" smtClean="0"/>
              <a:t>katkıda</a:t>
            </a:r>
            <a:r>
              <a:rPr lang="en-US" dirty="0" smtClean="0"/>
              <a:t> </a:t>
            </a:r>
            <a:r>
              <a:rPr lang="en-US" dirty="0" err="1" smtClean="0"/>
              <a:t>bulunma</a:t>
            </a:r>
            <a:r>
              <a:rPr lang="en-US" dirty="0" smtClean="0"/>
              <a:t> </a:t>
            </a:r>
            <a:r>
              <a:rPr lang="en-US" dirty="0" err="1" smtClean="0"/>
              <a:t>fırsatına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endParaRPr lang="tr-TR" dirty="0" smtClean="0"/>
          </a:p>
          <a:p>
            <a:pPr marL="0" indent="0" algn="just">
              <a:buNone/>
            </a:pPr>
            <a:r>
              <a:rPr lang="en-US" u="sng" dirty="0" err="1" smtClean="0"/>
              <a:t>Akademik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destek</a:t>
            </a:r>
            <a:r>
              <a:rPr lang="en-US" u="sng" dirty="0" smtClean="0"/>
              <a:t> </a:t>
            </a:r>
            <a:r>
              <a:rPr lang="en-US" u="sng" dirty="0" err="1" smtClean="0"/>
              <a:t>personeli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terfi</a:t>
            </a:r>
            <a:r>
              <a:rPr lang="en-US" u="sng" dirty="0" smtClean="0"/>
              <a:t> </a:t>
            </a:r>
            <a:r>
              <a:rPr lang="en-US" u="sng" dirty="0" err="1" smtClean="0"/>
              <a:t>kriterleri</a:t>
            </a:r>
            <a:r>
              <a:rPr lang="en-US" u="sng" dirty="0" smtClean="0"/>
              <a:t> </a:t>
            </a:r>
            <a:r>
              <a:rPr lang="en-US" u="sng" dirty="0" err="1" smtClean="0"/>
              <a:t>açık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net </a:t>
            </a:r>
            <a:r>
              <a:rPr lang="en-US" u="sng" dirty="0" err="1" smtClean="0"/>
              <a:t>olmalıdır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70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9.5 </a:t>
            </a: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personelinin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çalışmalı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katılımını</a:t>
            </a:r>
            <a:r>
              <a:rPr lang="en-US" dirty="0" smtClean="0"/>
              <a:t> </a:t>
            </a:r>
            <a:r>
              <a:rPr lang="en-US" dirty="0" err="1" smtClean="0"/>
              <a:t>içermelidir</a:t>
            </a:r>
            <a:r>
              <a:rPr lang="en-US" dirty="0" smtClean="0"/>
              <a:t>. </a:t>
            </a:r>
            <a:r>
              <a:rPr lang="en-US" dirty="0" err="1" smtClean="0"/>
              <a:t>Sonuçlar</a:t>
            </a:r>
            <a:r>
              <a:rPr lang="en-US" dirty="0" smtClean="0"/>
              <a:t>,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incelemelerde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raporlarda</a:t>
            </a:r>
            <a:r>
              <a:rPr lang="en-US" dirty="0" smtClean="0"/>
              <a:t> </a:t>
            </a:r>
            <a:r>
              <a:rPr lang="en-US" dirty="0" err="1" smtClean="0"/>
              <a:t>yorum</a:t>
            </a:r>
            <a:r>
              <a:rPr lang="en-US" dirty="0" smtClean="0"/>
              <a:t> </a:t>
            </a:r>
            <a:r>
              <a:rPr lang="en-US" dirty="0" err="1" smtClean="0"/>
              <a:t>yapılanlar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erişilebilir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r>
              <a:rPr lang="en-US" u="sng" dirty="0" err="1" smtClean="0"/>
              <a:t>Öğreticilerin</a:t>
            </a:r>
            <a:r>
              <a:rPr lang="en-US" u="sng" dirty="0" smtClean="0"/>
              <a:t> </a:t>
            </a:r>
            <a:r>
              <a:rPr lang="en-US" u="sng" dirty="0" err="1" smtClean="0"/>
              <a:t>öğrenciler</a:t>
            </a:r>
            <a:r>
              <a:rPr lang="en-US" u="sng" dirty="0" smtClean="0"/>
              <a:t> </a:t>
            </a:r>
            <a:r>
              <a:rPr lang="en-US" u="sng" dirty="0" err="1" smtClean="0"/>
              <a:t>tarafından</a:t>
            </a:r>
            <a:r>
              <a:rPr lang="en-US" u="sng" dirty="0" smtClean="0"/>
              <a:t> </a:t>
            </a:r>
            <a:r>
              <a:rPr lang="en-US" u="sng" dirty="0" err="1" smtClean="0"/>
              <a:t>değerlendirilmesinde</a:t>
            </a:r>
            <a:r>
              <a:rPr lang="en-US" u="sng" dirty="0" smtClean="0"/>
              <a:t> </a:t>
            </a:r>
            <a:r>
              <a:rPr lang="en-US" u="sng" dirty="0" err="1" smtClean="0"/>
              <a:t>kullanılan</a:t>
            </a:r>
            <a:r>
              <a:rPr lang="en-US" u="sng" dirty="0" smtClean="0"/>
              <a:t> </a:t>
            </a:r>
            <a:r>
              <a:rPr lang="en-US" u="sng" dirty="0" err="1" smtClean="0"/>
              <a:t>sistemin</a:t>
            </a:r>
            <a:r>
              <a:rPr lang="en-US" u="sng" dirty="0" smtClean="0"/>
              <a:t> </a:t>
            </a:r>
            <a:r>
              <a:rPr lang="en-US" u="sng" dirty="0" err="1" smtClean="0"/>
              <a:t>tanımı</a:t>
            </a:r>
            <a:r>
              <a:rPr lang="en-US" u="sng" dirty="0" smtClean="0"/>
              <a:t> </a:t>
            </a:r>
            <a:r>
              <a:rPr lang="en-US" u="sng" dirty="0" err="1" smtClean="0"/>
              <a:t>yapılmalıdır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7872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9.6 </a:t>
            </a: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u="sng" dirty="0" err="1" smtClean="0"/>
              <a:t>akademik</a:t>
            </a:r>
            <a:r>
              <a:rPr lang="en-US" u="sng" dirty="0" smtClean="0"/>
              <a:t> </a:t>
            </a:r>
            <a:r>
              <a:rPr lang="en-US" u="sng" dirty="0" err="1" smtClean="0"/>
              <a:t>personeline</a:t>
            </a:r>
            <a:r>
              <a:rPr lang="en-US" u="sng" dirty="0" smtClean="0"/>
              <a:t> </a:t>
            </a:r>
            <a:r>
              <a:rPr lang="en-US" u="sng" dirty="0" err="1" smtClean="0"/>
              <a:t>uzaktan</a:t>
            </a:r>
            <a:r>
              <a:rPr lang="en-US" u="sng" dirty="0" smtClean="0"/>
              <a:t>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u="sng" dirty="0" err="1" smtClean="0"/>
              <a:t>sistemlerine</a:t>
            </a:r>
            <a:r>
              <a:rPr lang="en-US" u="sng" dirty="0" smtClean="0"/>
              <a:t> </a:t>
            </a:r>
            <a:r>
              <a:rPr lang="en-US" u="sng" dirty="0" err="1" smtClean="0"/>
              <a:t>yönelik</a:t>
            </a:r>
            <a:r>
              <a:rPr lang="en-US" u="sng" dirty="0" smtClean="0"/>
              <a:t> </a:t>
            </a:r>
            <a:r>
              <a:rPr lang="en-US" u="sng" dirty="0" err="1" smtClean="0"/>
              <a:t>eğitimi</a:t>
            </a:r>
            <a:r>
              <a:rPr lang="en-US" u="sng" dirty="0" smtClean="0"/>
              <a:t> </a:t>
            </a:r>
            <a:r>
              <a:rPr lang="en-US" u="sng" dirty="0" err="1" smtClean="0"/>
              <a:t>periyodik</a:t>
            </a:r>
            <a:r>
              <a:rPr lang="en-US" u="sng" dirty="0" smtClean="0"/>
              <a:t> </a:t>
            </a:r>
            <a:r>
              <a:rPr lang="en-US" u="sng" dirty="0" err="1" smtClean="0"/>
              <a:t>olarak</a:t>
            </a:r>
            <a:r>
              <a:rPr lang="en-US" u="sng" dirty="0" smtClean="0"/>
              <a:t> </a:t>
            </a:r>
            <a:r>
              <a:rPr lang="en-US" u="sng" dirty="0" err="1" smtClean="0"/>
              <a:t>vermelidir</a:t>
            </a:r>
            <a:r>
              <a:rPr lang="en-US" dirty="0" smtClean="0"/>
              <a:t>. </a:t>
            </a: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personelinin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teknolojileri</a:t>
            </a:r>
            <a:r>
              <a:rPr lang="en-US" dirty="0" smtClean="0"/>
              <a:t> </a:t>
            </a:r>
            <a:r>
              <a:rPr lang="en-US" dirty="0" err="1" smtClean="0"/>
              <a:t>becerisini</a:t>
            </a:r>
            <a:r>
              <a:rPr lang="en-US" dirty="0" smtClean="0"/>
              <a:t> </a:t>
            </a:r>
            <a:r>
              <a:rPr lang="en-US" dirty="0" err="1" smtClean="0"/>
              <a:t>arttıracak</a:t>
            </a:r>
            <a:r>
              <a:rPr lang="en-US" dirty="0" smtClean="0"/>
              <a:t>; </a:t>
            </a:r>
            <a:r>
              <a:rPr lang="en-US" dirty="0" err="1" smtClean="0"/>
              <a:t>bilimsel</a:t>
            </a:r>
            <a:r>
              <a:rPr lang="en-US" dirty="0" smtClean="0"/>
              <a:t> </a:t>
            </a:r>
            <a:r>
              <a:rPr lang="en-US" dirty="0" err="1" smtClean="0"/>
              <a:t>bilgiye</a:t>
            </a:r>
            <a:r>
              <a:rPr lang="en-US" dirty="0" smtClean="0"/>
              <a:t> </a:t>
            </a:r>
            <a:r>
              <a:rPr lang="en-US" dirty="0" err="1" smtClean="0"/>
              <a:t>dayalı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araç-gereç</a:t>
            </a:r>
            <a:r>
              <a:rPr lang="en-US" dirty="0" smtClean="0"/>
              <a:t>, </a:t>
            </a:r>
            <a:r>
              <a:rPr lang="en-US" dirty="0" err="1" smtClean="0"/>
              <a:t>yöntem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tekniklerin</a:t>
            </a:r>
            <a:r>
              <a:rPr lang="en-US" dirty="0" smtClean="0"/>
              <a:t> </a:t>
            </a:r>
            <a:r>
              <a:rPr lang="en-US" dirty="0" err="1" smtClean="0"/>
              <a:t>tasarlanması</a:t>
            </a:r>
            <a:r>
              <a:rPr lang="en-US" dirty="0" smtClean="0"/>
              <a:t>, </a:t>
            </a:r>
            <a:r>
              <a:rPr lang="en-US" dirty="0" err="1" smtClean="0"/>
              <a:t>geliştirilmesi</a:t>
            </a:r>
            <a:r>
              <a:rPr lang="en-US" dirty="0" smtClean="0"/>
              <a:t>, </a:t>
            </a:r>
            <a:r>
              <a:rPr lang="en-US" dirty="0" err="1" smtClean="0"/>
              <a:t>uygulanması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değerlendirilmesi</a:t>
            </a:r>
            <a:r>
              <a:rPr lang="en-US" dirty="0" smtClean="0"/>
              <a:t> </a:t>
            </a:r>
            <a:r>
              <a:rPr lang="en-US" dirty="0" err="1" smtClean="0"/>
              <a:t>sürecine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araştırmacı</a:t>
            </a:r>
            <a:r>
              <a:rPr lang="en-US" dirty="0" smtClean="0"/>
              <a:t>, </a:t>
            </a:r>
            <a:r>
              <a:rPr lang="en-US" dirty="0" err="1" smtClean="0"/>
              <a:t>uygulayıcı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bilimsel</a:t>
            </a:r>
            <a:r>
              <a:rPr lang="en-US" dirty="0" smtClean="0"/>
              <a:t> </a:t>
            </a:r>
            <a:r>
              <a:rPr lang="en-US" dirty="0" err="1" smtClean="0"/>
              <a:t>yönleriyle</a:t>
            </a:r>
            <a:r>
              <a:rPr lang="en-US" dirty="0" smtClean="0"/>
              <a:t> </a:t>
            </a:r>
            <a:r>
              <a:rPr lang="en-US" dirty="0" err="1" smtClean="0"/>
              <a:t>katkı</a:t>
            </a:r>
            <a:r>
              <a:rPr lang="en-US" dirty="0" smtClean="0"/>
              <a:t> </a:t>
            </a:r>
            <a:r>
              <a:rPr lang="en-US" dirty="0" err="1" smtClean="0"/>
              <a:t>sağlanmasına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verecek</a:t>
            </a:r>
            <a:r>
              <a:rPr lang="en-US" dirty="0" smtClean="0"/>
              <a:t>, </a:t>
            </a:r>
            <a:r>
              <a:rPr lang="en-US" dirty="0" err="1" smtClean="0"/>
              <a:t>güncel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teknolojileri</a:t>
            </a:r>
            <a:r>
              <a:rPr lang="en-US" dirty="0" smtClean="0"/>
              <a:t> </a:t>
            </a:r>
            <a:r>
              <a:rPr lang="en-US" dirty="0" err="1" smtClean="0"/>
              <a:t>becerilerine</a:t>
            </a:r>
            <a:r>
              <a:rPr lang="en-US" dirty="0" smtClean="0"/>
              <a:t> 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 smtClean="0"/>
              <a:t>etkileşimli</a:t>
            </a:r>
            <a:r>
              <a:rPr lang="en-US" dirty="0" smtClean="0"/>
              <a:t> </a:t>
            </a:r>
            <a:r>
              <a:rPr lang="en-US" dirty="0" err="1" smtClean="0"/>
              <a:t>motivasyonu</a:t>
            </a:r>
            <a:r>
              <a:rPr lang="en-US" dirty="0" smtClean="0"/>
              <a:t> </a:t>
            </a:r>
            <a:r>
              <a:rPr lang="en-US" dirty="0" err="1" smtClean="0"/>
              <a:t>sağlamalıdır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8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9.7 </a:t>
            </a: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u="sng" dirty="0" err="1" smtClean="0"/>
              <a:t>uzaktan</a:t>
            </a:r>
            <a:r>
              <a:rPr lang="en-US" u="sng" dirty="0" smtClean="0"/>
              <a:t> </a:t>
            </a:r>
            <a:r>
              <a:rPr lang="en-US" u="sng" dirty="0" err="1" smtClean="0"/>
              <a:t>eğitimin</a:t>
            </a:r>
            <a:r>
              <a:rPr lang="en-US" u="sng" dirty="0" smtClean="0"/>
              <a:t> </a:t>
            </a:r>
            <a:r>
              <a:rPr lang="en-US" u="sng" dirty="0" err="1" smtClean="0"/>
              <a:t>sürdürülebilmesi</a:t>
            </a:r>
            <a:r>
              <a:rPr lang="en-US" u="sng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idari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personele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17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9.8</a:t>
            </a: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u="sng" dirty="0" err="1" smtClean="0"/>
              <a:t>Uzaktan</a:t>
            </a:r>
            <a:r>
              <a:rPr lang="en-US" u="sng" dirty="0" smtClean="0"/>
              <a:t>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dirty="0" err="1" smtClean="0"/>
              <a:t>sürecinde</a:t>
            </a:r>
            <a:r>
              <a:rPr lang="en-US" dirty="0" smtClean="0"/>
              <a:t> </a:t>
            </a:r>
            <a:r>
              <a:rPr lang="en-US" dirty="0" err="1" smtClean="0"/>
              <a:t>öğrenen-öğretim</a:t>
            </a:r>
            <a:r>
              <a:rPr lang="en-US" dirty="0" smtClean="0"/>
              <a:t> </a:t>
            </a:r>
            <a:r>
              <a:rPr lang="en-US" dirty="0" err="1" smtClean="0"/>
              <a:t>elemanı</a:t>
            </a:r>
            <a:r>
              <a:rPr lang="en-US" dirty="0" smtClean="0"/>
              <a:t> </a:t>
            </a:r>
            <a:r>
              <a:rPr lang="en-US" dirty="0" err="1" smtClean="0"/>
              <a:t>etkileşimi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etkilere</a:t>
            </a:r>
            <a:r>
              <a:rPr lang="en-US" dirty="0" smtClean="0"/>
              <a:t> </a:t>
            </a:r>
            <a:r>
              <a:rPr lang="en-US" dirty="0" err="1" smtClean="0"/>
              <a:t>dayanmalıdır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u="sng" dirty="0" err="1" smtClean="0"/>
              <a:t>kişisel</a:t>
            </a:r>
            <a:r>
              <a:rPr lang="en-US" u="sng" dirty="0" smtClean="0"/>
              <a:t> </a:t>
            </a:r>
            <a:r>
              <a:rPr lang="en-US" u="sng" dirty="0" err="1" smtClean="0"/>
              <a:t>verilerin</a:t>
            </a:r>
            <a:r>
              <a:rPr lang="en-US" u="sng" dirty="0" smtClean="0"/>
              <a:t> </a:t>
            </a:r>
            <a:r>
              <a:rPr lang="en-US" u="sng" dirty="0" err="1" smtClean="0"/>
              <a:t>korunduğuna</a:t>
            </a:r>
            <a:r>
              <a:rPr lang="en-US" dirty="0" smtClean="0"/>
              <a:t> </a:t>
            </a:r>
            <a:r>
              <a:rPr lang="en-US" dirty="0" err="1" smtClean="0"/>
              <a:t>dair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r>
              <a:rPr lang="en-US" dirty="0" smtClean="0"/>
              <a:t> </a:t>
            </a:r>
            <a:r>
              <a:rPr lang="en-US" dirty="0" err="1" smtClean="0"/>
              <a:t>şeffaf</a:t>
            </a:r>
            <a:r>
              <a:rPr lang="en-US" dirty="0" smtClean="0"/>
              <a:t> </a:t>
            </a:r>
            <a:r>
              <a:rPr lang="en-US" dirty="0" err="1" smtClean="0"/>
              <a:t>şekilde</a:t>
            </a:r>
            <a:r>
              <a:rPr lang="en-US" dirty="0" smtClean="0"/>
              <a:t> </a:t>
            </a:r>
            <a:r>
              <a:rPr lang="en-US" dirty="0" err="1" smtClean="0"/>
              <a:t>sunulabilmelidir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6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Standart</a:t>
            </a:r>
            <a:r>
              <a:rPr lang="en-US" b="1" dirty="0" smtClean="0">
                <a:solidFill>
                  <a:srgbClr val="FF0000"/>
                </a:solidFill>
              </a:rPr>
              <a:t> 10: </a:t>
            </a:r>
            <a:r>
              <a:rPr lang="en-US" b="1" dirty="0" err="1" smtClean="0">
                <a:solidFill>
                  <a:srgbClr val="FF0000"/>
                </a:solidFill>
              </a:rPr>
              <a:t>Araştırma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Programları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Sürekli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Lisansüstü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E</a:t>
            </a:r>
            <a:r>
              <a:rPr lang="en-US" b="1" dirty="0" err="1" smtClean="0">
                <a:solidFill>
                  <a:srgbClr val="FF0000"/>
                </a:solidFill>
              </a:rPr>
              <a:t>ğitim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10.1 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u="sng" dirty="0" err="1" smtClean="0"/>
              <a:t>araştırma</a:t>
            </a:r>
            <a:r>
              <a:rPr lang="en-US" u="sng" dirty="0" smtClean="0"/>
              <a:t> </a:t>
            </a:r>
            <a:r>
              <a:rPr lang="en-US" u="sng" dirty="0" err="1" smtClean="0"/>
              <a:t>tabanlı</a:t>
            </a:r>
            <a:r>
              <a:rPr lang="en-US" u="sng" dirty="0" smtClean="0"/>
              <a:t> </a:t>
            </a:r>
            <a:r>
              <a:rPr lang="en-US" u="sng" dirty="0" err="1" smtClean="0"/>
              <a:t>öğretim</a:t>
            </a:r>
            <a:r>
              <a:rPr lang="en-US" u="sng" dirty="0" smtClean="0"/>
              <a:t> </a:t>
            </a:r>
            <a:r>
              <a:rPr lang="en-US" u="sng" dirty="0" err="1" smtClean="0"/>
              <a:t>yoluyla</a:t>
            </a:r>
            <a:r>
              <a:rPr lang="en-US" u="sng" dirty="0" smtClean="0"/>
              <a:t>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programına</a:t>
            </a:r>
            <a:r>
              <a:rPr lang="en-US" dirty="0" smtClean="0"/>
              <a:t> </a:t>
            </a:r>
            <a:r>
              <a:rPr lang="en-US" dirty="0" err="1" smtClean="0"/>
              <a:t>katkıda</a:t>
            </a:r>
            <a:r>
              <a:rPr lang="en-US" dirty="0" smtClean="0"/>
              <a:t> </a:t>
            </a:r>
            <a:r>
              <a:rPr lang="en-US" dirty="0" err="1" smtClean="0"/>
              <a:t>bulunan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programı</a:t>
            </a:r>
            <a:r>
              <a:rPr lang="en-US" dirty="0" smtClean="0"/>
              <a:t> </a:t>
            </a:r>
            <a:r>
              <a:rPr lang="en-US" dirty="0" err="1" smtClean="0"/>
              <a:t>güçlendiren</a:t>
            </a:r>
            <a:r>
              <a:rPr lang="en-US" dirty="0" smtClean="0"/>
              <a:t> </a:t>
            </a:r>
            <a:r>
              <a:rPr lang="en-US" dirty="0" err="1" smtClean="0"/>
              <a:t>personelin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kapsamlı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faaliyetlerini</a:t>
            </a:r>
            <a:r>
              <a:rPr lang="en-US" dirty="0" smtClean="0"/>
              <a:t> </a:t>
            </a:r>
            <a:r>
              <a:rPr lang="en-US" dirty="0" err="1" smtClean="0"/>
              <a:t>göstermelidir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10.2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u="sng" dirty="0" err="1" smtClean="0"/>
              <a:t>Tüm</a:t>
            </a:r>
            <a:r>
              <a:rPr lang="en-US" u="sng" dirty="0" smtClean="0"/>
              <a:t> </a:t>
            </a:r>
            <a:r>
              <a:rPr lang="en-US" u="sng" dirty="0" err="1" smtClean="0"/>
              <a:t>öğrenciler</a:t>
            </a:r>
            <a:r>
              <a:rPr lang="en-US" u="sng" dirty="0" smtClean="0"/>
              <a:t> </a:t>
            </a:r>
            <a:r>
              <a:rPr lang="en-US" dirty="0" err="1" smtClean="0"/>
              <a:t>kanıta</a:t>
            </a:r>
            <a:r>
              <a:rPr lang="en-US" dirty="0" smtClean="0"/>
              <a:t> </a:t>
            </a:r>
            <a:r>
              <a:rPr lang="en-US" dirty="0" err="1" smtClean="0"/>
              <a:t>dayalı</a:t>
            </a:r>
            <a:r>
              <a:rPr lang="en-US" dirty="0" smtClean="0"/>
              <a:t>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hekimlik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u="sng" dirty="0" err="1" smtClean="0"/>
              <a:t>bilimsel</a:t>
            </a:r>
            <a:r>
              <a:rPr lang="en-US" u="sng" dirty="0" smtClean="0"/>
              <a:t> </a:t>
            </a:r>
            <a:r>
              <a:rPr lang="en-US" u="sng" dirty="0" err="1" smtClean="0"/>
              <a:t>yöntem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araştırma</a:t>
            </a:r>
            <a:r>
              <a:rPr lang="en-US" u="sng" dirty="0" smtClean="0"/>
              <a:t> </a:t>
            </a:r>
            <a:r>
              <a:rPr lang="en-US" u="sng" dirty="0" err="1" smtClean="0"/>
              <a:t>teknikleri</a:t>
            </a:r>
            <a:r>
              <a:rPr lang="en-US" u="sng" dirty="0" smtClean="0"/>
              <a:t> </a:t>
            </a:r>
            <a:r>
              <a:rPr lang="en-US" u="sng" dirty="0" err="1" smtClean="0"/>
              <a:t>konusunda</a:t>
            </a:r>
            <a:r>
              <a:rPr lang="en-US" u="sng" dirty="0" smtClean="0"/>
              <a:t> </a:t>
            </a:r>
            <a:r>
              <a:rPr lang="en-US" u="sng" dirty="0" err="1" smtClean="0"/>
              <a:t>eğitilmeli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araştırma</a:t>
            </a:r>
            <a:r>
              <a:rPr lang="en-US" dirty="0" smtClean="0"/>
              <a:t> </a:t>
            </a:r>
            <a:r>
              <a:rPr lang="en-US" dirty="0" err="1" smtClean="0"/>
              <a:t>programlarına</a:t>
            </a:r>
            <a:r>
              <a:rPr lang="en-US" dirty="0" smtClean="0"/>
              <a:t> </a:t>
            </a:r>
            <a:r>
              <a:rPr lang="en-US" dirty="0" err="1" smtClean="0"/>
              <a:t>katılma</a:t>
            </a:r>
            <a:r>
              <a:rPr lang="en-US" dirty="0" smtClean="0"/>
              <a:t> </a:t>
            </a:r>
            <a:r>
              <a:rPr lang="en-US" dirty="0" err="1" smtClean="0"/>
              <a:t>fırsatlarına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8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10.3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u="sng" dirty="0" err="1" smtClean="0"/>
              <a:t>lisansüstü</a:t>
            </a:r>
            <a:r>
              <a:rPr lang="en-US" u="sng" dirty="0" smtClean="0"/>
              <a:t> </a:t>
            </a:r>
            <a:r>
              <a:rPr lang="en-US" u="sng" dirty="0" err="1" smtClean="0"/>
              <a:t>programları</a:t>
            </a:r>
            <a:r>
              <a:rPr lang="en-US" u="sng" dirty="0" smtClean="0"/>
              <a:t> </a:t>
            </a:r>
            <a:r>
              <a:rPr lang="en-US" dirty="0" err="1" smtClean="0"/>
              <a:t>sağlamalıdır</a:t>
            </a:r>
            <a:r>
              <a:rPr lang="en-US" dirty="0" smtClean="0"/>
              <a:t>; </a:t>
            </a:r>
            <a:r>
              <a:rPr lang="en-US" dirty="0" err="1" smtClean="0"/>
              <a:t>örneğin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lisans</a:t>
            </a:r>
            <a:r>
              <a:rPr lang="en-US" dirty="0" smtClean="0"/>
              <a:t>, </a:t>
            </a:r>
            <a:r>
              <a:rPr lang="en-US" dirty="0" err="1" smtClean="0"/>
              <a:t>doktora</a:t>
            </a:r>
            <a:r>
              <a:rPr lang="en-US" dirty="0" smtClean="0"/>
              <a:t>, </a:t>
            </a:r>
            <a:r>
              <a:rPr lang="en-US" dirty="0" err="1" smtClean="0"/>
              <a:t>staj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meslek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toplumun</a:t>
            </a:r>
            <a:r>
              <a:rPr lang="en-US" dirty="0" smtClean="0"/>
              <a:t> </a:t>
            </a:r>
            <a:r>
              <a:rPr lang="en-US" dirty="0" err="1" smtClean="0"/>
              <a:t>ihtiyaçları</a:t>
            </a:r>
            <a:r>
              <a:rPr lang="en-US" dirty="0" smtClean="0"/>
              <a:t> </a:t>
            </a:r>
            <a:r>
              <a:rPr lang="en-US" dirty="0" err="1" smtClean="0"/>
              <a:t>doğrultusunda</a:t>
            </a:r>
            <a:r>
              <a:rPr lang="en-US" dirty="0" smtClean="0"/>
              <a:t>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derecesini</a:t>
            </a:r>
            <a:r>
              <a:rPr lang="en-US" dirty="0" smtClean="0"/>
              <a:t> </a:t>
            </a:r>
            <a:r>
              <a:rPr lang="en-US" dirty="0" err="1" smtClean="0"/>
              <a:t>tamamlayan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güçlendiren</a:t>
            </a:r>
            <a:r>
              <a:rPr lang="en-US" dirty="0" smtClean="0"/>
              <a:t>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programları</a:t>
            </a:r>
            <a:r>
              <a:rPr lang="en-US" dirty="0" smtClean="0"/>
              <a:t> </a:t>
            </a:r>
            <a:r>
              <a:rPr lang="en-US" dirty="0" err="1" smtClean="0"/>
              <a:t>bulunmalıdır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4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10.4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u="sng" dirty="0" err="1" smtClean="0"/>
              <a:t>araştırma</a:t>
            </a:r>
            <a:r>
              <a:rPr lang="en-US" u="sng" dirty="0" smtClean="0"/>
              <a:t> </a:t>
            </a:r>
            <a:r>
              <a:rPr lang="en-US" u="sng" dirty="0" err="1" smtClean="0"/>
              <a:t>faaliyetlerinin</a:t>
            </a:r>
            <a:r>
              <a:rPr lang="en-US" u="sng" dirty="0" smtClean="0"/>
              <a:t> </a:t>
            </a:r>
            <a:r>
              <a:rPr lang="en-US" u="sng" dirty="0" err="1" smtClean="0"/>
              <a:t>öğrenci</a:t>
            </a:r>
            <a:r>
              <a:rPr lang="en-US" u="sng" dirty="0" smtClean="0"/>
              <a:t> </a:t>
            </a:r>
            <a:r>
              <a:rPr lang="en-US" u="sng" dirty="0" err="1" smtClean="0"/>
              <a:t>eğitimi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personel</a:t>
            </a:r>
            <a:r>
              <a:rPr lang="en-US" u="sng" dirty="0" smtClean="0"/>
              <a:t> </a:t>
            </a:r>
            <a:r>
              <a:rPr lang="en-US" u="sng" dirty="0" err="1" smtClean="0"/>
              <a:t>terfisi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nasıl</a:t>
            </a:r>
            <a:r>
              <a:rPr lang="en-US" u="sng" dirty="0" smtClean="0"/>
              <a:t> </a:t>
            </a:r>
            <a:r>
              <a:rPr lang="en-US" u="sng" dirty="0" err="1" smtClean="0"/>
              <a:t>fırsatlar</a:t>
            </a:r>
            <a:r>
              <a:rPr lang="en-US" u="sng" dirty="0" smtClean="0"/>
              <a:t> </a:t>
            </a:r>
            <a:r>
              <a:rPr lang="en-US" u="sng" dirty="0" err="1" smtClean="0"/>
              <a:t>sağladığını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araştırma</a:t>
            </a:r>
            <a:r>
              <a:rPr lang="en-US" u="sng" dirty="0" smtClean="0"/>
              <a:t> </a:t>
            </a:r>
            <a:r>
              <a:rPr lang="en-US" u="sng" dirty="0" err="1" smtClean="0"/>
              <a:t>yaklaşımlarının</a:t>
            </a:r>
            <a:r>
              <a:rPr lang="en-US" dirty="0" smtClean="0"/>
              <a:t>, </a:t>
            </a:r>
            <a:r>
              <a:rPr lang="en-US" dirty="0" err="1" smtClean="0"/>
              <a:t>yöntemlerinin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sonuçlarının</a:t>
            </a:r>
            <a:r>
              <a:rPr lang="en-US" dirty="0" smtClean="0"/>
              <a:t>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hekimlik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programlarına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bütünleştirildiğini</a:t>
            </a:r>
            <a:r>
              <a:rPr lang="en-US" dirty="0" smtClean="0"/>
              <a:t> </a:t>
            </a:r>
            <a:r>
              <a:rPr lang="en-US" dirty="0" err="1" smtClean="0"/>
              <a:t>değerlendirmek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güvencesi</a:t>
            </a:r>
            <a:r>
              <a:rPr lang="en-US" dirty="0" smtClean="0"/>
              <a:t> </a:t>
            </a:r>
            <a:r>
              <a:rPr lang="en-US" dirty="0" err="1" smtClean="0"/>
              <a:t>sistemine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7.2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edilen</a:t>
            </a:r>
            <a:r>
              <a:rPr lang="en-US" dirty="0" smtClean="0"/>
              <a:t> </a:t>
            </a:r>
            <a:r>
              <a:rPr lang="en-US" u="sng" dirty="0" err="1" smtClean="0"/>
              <a:t>öğrenci</a:t>
            </a:r>
            <a:r>
              <a:rPr lang="en-US" u="sng" dirty="0" smtClean="0"/>
              <a:t> </a:t>
            </a:r>
            <a:r>
              <a:rPr lang="en-US" u="sng" dirty="0" err="1" smtClean="0"/>
              <a:t>sayısı</a:t>
            </a:r>
            <a:r>
              <a:rPr lang="en-US" u="sng" dirty="0" smtClean="0"/>
              <a:t> </a:t>
            </a:r>
            <a:r>
              <a:rPr lang="en-US" dirty="0" err="1" smtClean="0"/>
              <a:t>kurumdaki</a:t>
            </a:r>
            <a:r>
              <a:rPr lang="en-US" dirty="0" smtClean="0"/>
              <a:t> </a:t>
            </a:r>
            <a:r>
              <a:rPr lang="en-US" dirty="0" err="1" smtClean="0"/>
              <a:t>personel</a:t>
            </a:r>
            <a:r>
              <a:rPr lang="en-US" dirty="0" smtClean="0"/>
              <a:t>, </a:t>
            </a:r>
            <a:r>
              <a:rPr lang="en-US" dirty="0" err="1" smtClean="0"/>
              <a:t>binalar</a:t>
            </a:r>
            <a:r>
              <a:rPr lang="en-US" dirty="0" smtClean="0"/>
              <a:t>, </a:t>
            </a:r>
            <a:r>
              <a:rPr lang="en-US" dirty="0" err="1" smtClean="0"/>
              <a:t>ekipman</a:t>
            </a:r>
            <a:r>
              <a:rPr lang="en-US" dirty="0" smtClean="0"/>
              <a:t>, </a:t>
            </a:r>
            <a:r>
              <a:rPr lang="en-US" dirty="0" err="1" smtClean="0"/>
              <a:t>sağlıklı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hastalıklı</a:t>
            </a:r>
            <a:r>
              <a:rPr lang="en-US" dirty="0" smtClean="0"/>
              <a:t> </a:t>
            </a:r>
            <a:r>
              <a:rPr lang="en-US" dirty="0" err="1" smtClean="0"/>
              <a:t>hayvanlar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hayvansal</a:t>
            </a:r>
            <a:r>
              <a:rPr lang="en-US" dirty="0" smtClean="0"/>
              <a:t> </a:t>
            </a:r>
            <a:r>
              <a:rPr lang="en-US" dirty="0" err="1" smtClean="0"/>
              <a:t>kaynaklı</a:t>
            </a:r>
            <a:r>
              <a:rPr lang="en-US" dirty="0" smtClean="0"/>
              <a:t> </a:t>
            </a:r>
            <a:r>
              <a:rPr lang="en-US" dirty="0" err="1" smtClean="0"/>
              <a:t>materyaller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mevcut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u="sng" dirty="0" err="1" smtClean="0"/>
              <a:t>kaynaklarla</a:t>
            </a:r>
            <a:r>
              <a:rPr lang="en-US" u="sng" dirty="0" smtClean="0"/>
              <a:t> </a:t>
            </a:r>
            <a:r>
              <a:rPr lang="en-US" u="sng" dirty="0" err="1" smtClean="0"/>
              <a:t>tutarlı</a:t>
            </a:r>
            <a:r>
              <a:rPr lang="en-US" u="sng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18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10.5 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u="sng" dirty="0" err="1" smtClean="0"/>
              <a:t>Kurum</a:t>
            </a:r>
            <a:r>
              <a:rPr lang="en-US" u="sng" dirty="0" smtClean="0"/>
              <a:t> </a:t>
            </a:r>
            <a:r>
              <a:rPr lang="en-US" u="sng" dirty="0" err="1" smtClean="0"/>
              <a:t>lisansüstü</a:t>
            </a:r>
            <a:r>
              <a:rPr lang="en-US" u="sng" dirty="0" smtClean="0"/>
              <a:t>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u="sng" dirty="0" err="1" smtClean="0"/>
              <a:t>programlarında</a:t>
            </a:r>
            <a:r>
              <a:rPr lang="en-US" u="sng" dirty="0" smtClean="0"/>
              <a:t> </a:t>
            </a:r>
            <a:r>
              <a:rPr lang="en-US" u="sng" dirty="0" err="1" smtClean="0"/>
              <a:t>uzaktan</a:t>
            </a:r>
            <a:r>
              <a:rPr lang="en-US" u="sng" dirty="0" smtClean="0"/>
              <a:t>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u="sng" dirty="0" err="1" smtClean="0"/>
              <a:t>öğrenme</a:t>
            </a:r>
            <a:r>
              <a:rPr lang="en-US" u="sng" dirty="0" smtClean="0"/>
              <a:t> </a:t>
            </a:r>
            <a:r>
              <a:rPr lang="en-US" u="sng" dirty="0" err="1" smtClean="0"/>
              <a:t>yönetim</a:t>
            </a:r>
            <a:r>
              <a:rPr lang="en-US" u="sng" dirty="0" smtClean="0"/>
              <a:t> </a:t>
            </a:r>
            <a:r>
              <a:rPr lang="en-US" u="sng" dirty="0" err="1" smtClean="0"/>
              <a:t>sistemlerini</a:t>
            </a:r>
            <a:r>
              <a:rPr lang="en-US" u="sng" dirty="0" smtClean="0"/>
              <a:t> </a:t>
            </a:r>
            <a:r>
              <a:rPr lang="en-US" u="sng" dirty="0" err="1" smtClean="0"/>
              <a:t>aktif</a:t>
            </a:r>
            <a:r>
              <a:rPr lang="en-US" u="sng" dirty="0" smtClean="0"/>
              <a:t> </a:t>
            </a:r>
            <a:r>
              <a:rPr lang="en-US" u="sng" dirty="0" err="1" smtClean="0"/>
              <a:t>olarak</a:t>
            </a:r>
            <a:r>
              <a:rPr lang="en-US" u="sng" dirty="0" smtClean="0"/>
              <a:t> </a:t>
            </a:r>
            <a:r>
              <a:rPr lang="en-US" u="sng" dirty="0" err="1" smtClean="0"/>
              <a:t>kullanabilmelidir</a:t>
            </a:r>
            <a:r>
              <a:rPr lang="en-US" u="sng" dirty="0" smtClean="0"/>
              <a:t>.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takibi</a:t>
            </a:r>
            <a:r>
              <a:rPr lang="en-US" dirty="0" smtClean="0"/>
              <a:t>, </a:t>
            </a:r>
            <a:r>
              <a:rPr lang="en-US" dirty="0" err="1" smtClean="0"/>
              <a:t>ders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, </a:t>
            </a:r>
            <a:r>
              <a:rPr lang="en-US" dirty="0" err="1" smtClean="0"/>
              <a:t>tez</a:t>
            </a:r>
            <a:r>
              <a:rPr lang="en-US" dirty="0" smtClean="0"/>
              <a:t> </a:t>
            </a:r>
            <a:r>
              <a:rPr lang="en-US" dirty="0" err="1" smtClean="0"/>
              <a:t>izleme</a:t>
            </a:r>
            <a:r>
              <a:rPr lang="en-US" dirty="0" smtClean="0"/>
              <a:t> </a:t>
            </a:r>
            <a:r>
              <a:rPr lang="en-US" dirty="0" err="1" smtClean="0"/>
              <a:t>komiteleri</a:t>
            </a:r>
            <a:r>
              <a:rPr lang="en-US" dirty="0" smtClean="0"/>
              <a:t>, </a:t>
            </a:r>
            <a:r>
              <a:rPr lang="en-US" dirty="0" err="1" smtClean="0"/>
              <a:t>savunma</a:t>
            </a:r>
            <a:r>
              <a:rPr lang="en-US" dirty="0" smtClean="0"/>
              <a:t> </a:t>
            </a:r>
            <a:r>
              <a:rPr lang="en-US" dirty="0" err="1" smtClean="0"/>
              <a:t>sınavlarının</a:t>
            </a:r>
            <a:r>
              <a:rPr lang="en-US" dirty="0" smtClean="0"/>
              <a:t> </a:t>
            </a:r>
            <a:r>
              <a:rPr lang="en-US" dirty="0" err="1" smtClean="0"/>
              <a:t>yapılmasına</a:t>
            </a:r>
            <a:r>
              <a:rPr lang="en-US" dirty="0" smtClean="0"/>
              <a:t> </a:t>
            </a:r>
            <a:r>
              <a:rPr lang="en-US" dirty="0" err="1" smtClean="0"/>
              <a:t>elverecek</a:t>
            </a:r>
            <a:r>
              <a:rPr lang="en-US" dirty="0" smtClean="0"/>
              <a:t>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yönetim</a:t>
            </a:r>
            <a:r>
              <a:rPr lang="en-US" dirty="0" smtClean="0"/>
              <a:t> </a:t>
            </a:r>
            <a:r>
              <a:rPr lang="en-US" dirty="0" err="1" smtClean="0"/>
              <a:t>platformuna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72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10.6 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yönetim</a:t>
            </a:r>
            <a:r>
              <a:rPr lang="en-US" dirty="0" smtClean="0"/>
              <a:t> </a:t>
            </a:r>
            <a:r>
              <a:rPr lang="en-US" dirty="0" err="1" smtClean="0"/>
              <a:t>sistemleri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u="sng" dirty="0" err="1" smtClean="0"/>
              <a:t>sürekli</a:t>
            </a:r>
            <a:r>
              <a:rPr lang="en-US" u="sng" dirty="0" smtClean="0"/>
              <a:t> </a:t>
            </a:r>
            <a:r>
              <a:rPr lang="en-US" u="sng" dirty="0" err="1" smtClean="0"/>
              <a:t>eğitim</a:t>
            </a:r>
            <a:r>
              <a:rPr lang="en-US" u="sng" dirty="0" smtClean="0"/>
              <a:t> </a:t>
            </a:r>
            <a:r>
              <a:rPr lang="en-US" u="sng" dirty="0" err="1" smtClean="0"/>
              <a:t>programları</a:t>
            </a:r>
            <a:r>
              <a:rPr lang="en-US" u="sng" dirty="0" smtClean="0"/>
              <a:t> </a:t>
            </a:r>
            <a:r>
              <a:rPr lang="en-US" u="sng" dirty="0" err="1" smtClean="0"/>
              <a:t>tasarlayacak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uygulayacak</a:t>
            </a:r>
            <a:r>
              <a:rPr lang="en-US" dirty="0" smtClean="0"/>
              <a:t> alt </a:t>
            </a:r>
            <a:r>
              <a:rPr lang="en-US" dirty="0" err="1" smtClean="0"/>
              <a:t>yapıya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r>
              <a:rPr lang="en-US" dirty="0" err="1" smtClean="0"/>
              <a:t>Sürekli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programı</a:t>
            </a:r>
            <a:r>
              <a:rPr lang="en-US" dirty="0" smtClean="0"/>
              <a:t> </a:t>
            </a:r>
            <a:r>
              <a:rPr lang="en-US" dirty="0" err="1" smtClean="0"/>
              <a:t>kapsamında</a:t>
            </a:r>
            <a:r>
              <a:rPr lang="en-US" dirty="0" smtClean="0"/>
              <a:t> </a:t>
            </a: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verilebilecek</a:t>
            </a:r>
            <a:r>
              <a:rPr lang="en-US" dirty="0" smtClean="0"/>
              <a:t> </a:t>
            </a:r>
            <a:r>
              <a:rPr lang="en-US" dirty="0" err="1" smtClean="0"/>
              <a:t>eğitimler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u="sng" dirty="0" err="1" smtClean="0"/>
              <a:t>sertifikalandırma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uygulanmalıdır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programlar</a:t>
            </a:r>
            <a:r>
              <a:rPr lang="en-US" dirty="0" smtClean="0"/>
              <a:t> </a:t>
            </a:r>
            <a:r>
              <a:rPr lang="en-US" u="sng" dirty="0" err="1" smtClean="0"/>
              <a:t>düzenli</a:t>
            </a:r>
            <a:r>
              <a:rPr lang="en-US" dirty="0" smtClean="0"/>
              <a:t> </a:t>
            </a:r>
            <a:r>
              <a:rPr lang="en-US" dirty="0" err="1" smtClean="0"/>
              <a:t>aralıklarla</a:t>
            </a:r>
            <a:r>
              <a:rPr lang="en-US" dirty="0" smtClean="0"/>
              <a:t> </a:t>
            </a:r>
            <a:r>
              <a:rPr lang="en-US" dirty="0" err="1" smtClean="0"/>
              <a:t>paydaşlara</a:t>
            </a:r>
            <a:r>
              <a:rPr lang="en-US" dirty="0" smtClean="0"/>
              <a:t> </a:t>
            </a:r>
            <a:r>
              <a:rPr lang="en-US" dirty="0" err="1" smtClean="0"/>
              <a:t>duyurulmalıdır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7.3 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u="sng" dirty="0" smtClean="0"/>
              <a:t>Kabul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ilerleme</a:t>
            </a:r>
            <a:r>
              <a:rPr lang="en-US" u="sng" dirty="0" smtClean="0"/>
              <a:t> </a:t>
            </a:r>
            <a:r>
              <a:rPr lang="en-US" u="sng" dirty="0" err="1" smtClean="0"/>
              <a:t>kriterleri</a:t>
            </a:r>
            <a:r>
              <a:rPr lang="en-US" u="sng" dirty="0" smtClean="0"/>
              <a:t> </a:t>
            </a:r>
            <a:r>
              <a:rPr lang="en-US" u="sng" dirty="0" err="1" smtClean="0"/>
              <a:t>açıkça</a:t>
            </a:r>
            <a:r>
              <a:rPr lang="en-US" u="sng" dirty="0" smtClean="0"/>
              <a:t> </a:t>
            </a:r>
            <a:r>
              <a:rPr lang="en-US" u="sng" dirty="0" err="1" smtClean="0"/>
              <a:t>tanımlanmalı</a:t>
            </a:r>
            <a:r>
              <a:rPr lang="en-US" dirty="0" smtClean="0"/>
              <a:t>, </a:t>
            </a:r>
            <a:r>
              <a:rPr lang="en-US" dirty="0" err="1" smtClean="0"/>
              <a:t>tutarlı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savunulabilir</a:t>
            </a:r>
            <a:r>
              <a:rPr lang="en-US" dirty="0" smtClean="0"/>
              <a:t>, </a:t>
            </a:r>
            <a:r>
              <a:rPr lang="en-US" dirty="0" err="1" smtClean="0"/>
              <a:t>ayrımcılık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önyargı</a:t>
            </a:r>
            <a:r>
              <a:rPr lang="en-US" dirty="0" smtClean="0"/>
              <a:t> </a:t>
            </a:r>
            <a:r>
              <a:rPr lang="en-US" dirty="0" err="1" smtClean="0"/>
              <a:t>içermemeli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uyum</a:t>
            </a:r>
            <a:r>
              <a:rPr lang="en-US" dirty="0" smtClean="0"/>
              <a:t> </a:t>
            </a:r>
            <a:r>
              <a:rPr lang="en-US" dirty="0" err="1" smtClean="0"/>
              <a:t>programı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</a:t>
            </a:r>
            <a:r>
              <a:rPr lang="en-US" dirty="0" err="1" smtClean="0"/>
              <a:t>veteriner</a:t>
            </a:r>
            <a:r>
              <a:rPr lang="en-US" dirty="0" smtClean="0"/>
              <a:t> </a:t>
            </a:r>
            <a:r>
              <a:rPr lang="en-US" dirty="0" err="1" smtClean="0"/>
              <a:t>hekimlik</a:t>
            </a:r>
            <a:r>
              <a:rPr lang="en-US" dirty="0" smtClean="0"/>
              <a:t> </a:t>
            </a:r>
            <a:r>
              <a:rPr lang="en-US" dirty="0" err="1" smtClean="0"/>
              <a:t>mesleğine</a:t>
            </a:r>
            <a:r>
              <a:rPr lang="en-US" dirty="0" smtClean="0"/>
              <a:t> </a:t>
            </a:r>
            <a:r>
              <a:rPr lang="en-US" dirty="0" err="1" smtClean="0"/>
              <a:t>girişlerine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bakışa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oldukları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edildikleri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alınmalıdır</a:t>
            </a:r>
            <a:r>
              <a:rPr lang="en-US" dirty="0" smtClean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en-US" sz="2100" dirty="0" err="1" smtClean="0"/>
              <a:t>Kurum</a:t>
            </a:r>
            <a:r>
              <a:rPr lang="en-US" sz="2100" dirty="0" smtClean="0"/>
              <a:t>, </a:t>
            </a:r>
            <a:r>
              <a:rPr lang="en-US" sz="2100" dirty="0" err="1" smtClean="0"/>
              <a:t>tüm</a:t>
            </a:r>
            <a:r>
              <a:rPr lang="en-US" sz="2100" dirty="0" smtClean="0"/>
              <a:t> </a:t>
            </a:r>
            <a:r>
              <a:rPr lang="en-US" sz="2100" dirty="0" err="1" smtClean="0"/>
              <a:t>evcil</a:t>
            </a:r>
            <a:r>
              <a:rPr lang="en-US" sz="2100" dirty="0" smtClean="0"/>
              <a:t> </a:t>
            </a:r>
            <a:r>
              <a:rPr lang="en-US" sz="2100" dirty="0" err="1" smtClean="0"/>
              <a:t>türlerdeki</a:t>
            </a:r>
            <a:r>
              <a:rPr lang="en-US" sz="2100" dirty="0" smtClean="0"/>
              <a:t> VUÇEP </a:t>
            </a:r>
            <a:r>
              <a:rPr lang="en-US" sz="2100" dirty="0" err="1" smtClean="0"/>
              <a:t>ve</a:t>
            </a:r>
            <a:r>
              <a:rPr lang="en-US" sz="2100" dirty="0" smtClean="0"/>
              <a:t> TVHEDS İlk </a:t>
            </a:r>
            <a:r>
              <a:rPr lang="en-US" sz="2100" dirty="0" err="1" smtClean="0"/>
              <a:t>Gün</a:t>
            </a:r>
            <a:r>
              <a:rPr lang="en-US" sz="2100" dirty="0" smtClean="0"/>
              <a:t> </a:t>
            </a:r>
            <a:r>
              <a:rPr lang="en-US" sz="2100" dirty="0" err="1" smtClean="0"/>
              <a:t>Yeterliklerini</a:t>
            </a:r>
            <a:r>
              <a:rPr lang="en-US" sz="2100" dirty="0" smtClean="0"/>
              <a:t> </a:t>
            </a:r>
            <a:r>
              <a:rPr lang="en-US" sz="2100" dirty="0" err="1" smtClean="0"/>
              <a:t>yerine</a:t>
            </a:r>
            <a:r>
              <a:rPr lang="en-US" sz="2100" dirty="0" smtClean="0"/>
              <a:t> </a:t>
            </a:r>
            <a:r>
              <a:rPr lang="en-US" sz="2100" dirty="0" err="1" smtClean="0"/>
              <a:t>getirme</a:t>
            </a:r>
            <a:r>
              <a:rPr lang="en-US" sz="2100" dirty="0" smtClean="0"/>
              <a:t> </a:t>
            </a:r>
            <a:r>
              <a:rPr lang="en-US" sz="2100" dirty="0" err="1" smtClean="0"/>
              <a:t>potansiyelleri</a:t>
            </a:r>
            <a:r>
              <a:rPr lang="en-US" sz="2100" dirty="0" smtClean="0"/>
              <a:t> de </a:t>
            </a:r>
            <a:r>
              <a:rPr lang="en-US" sz="2100" dirty="0" err="1" smtClean="0"/>
              <a:t>dahil</a:t>
            </a:r>
            <a:r>
              <a:rPr lang="en-US" sz="2100" dirty="0" smtClean="0"/>
              <a:t> </a:t>
            </a:r>
            <a:r>
              <a:rPr lang="en-US" sz="2100" dirty="0" err="1" smtClean="0"/>
              <a:t>olmak</a:t>
            </a:r>
            <a:r>
              <a:rPr lang="en-US" sz="2100" dirty="0" smtClean="0"/>
              <a:t> </a:t>
            </a:r>
            <a:r>
              <a:rPr lang="en-US" sz="2100" dirty="0" err="1" smtClean="0"/>
              <a:t>üzere</a:t>
            </a:r>
            <a:r>
              <a:rPr lang="en-US" sz="2100" dirty="0" smtClean="0"/>
              <a:t>, </a:t>
            </a:r>
            <a:r>
              <a:rPr lang="en-US" sz="2100" dirty="0" err="1" smtClean="0"/>
              <a:t>öğrencilerin</a:t>
            </a:r>
            <a:r>
              <a:rPr lang="en-US" sz="2100" dirty="0" smtClean="0"/>
              <a:t> </a:t>
            </a:r>
            <a:r>
              <a:rPr lang="en-US" sz="2100" dirty="0" err="1" smtClean="0"/>
              <a:t>programı</a:t>
            </a:r>
            <a:r>
              <a:rPr lang="en-US" sz="2100" dirty="0" smtClean="0"/>
              <a:t> </a:t>
            </a:r>
            <a:r>
              <a:rPr lang="en-US" sz="2100" dirty="0" err="1" smtClean="0"/>
              <a:t>başarıyla</a:t>
            </a:r>
            <a:r>
              <a:rPr lang="en-US" sz="2100" dirty="0" smtClean="0"/>
              <a:t> </a:t>
            </a:r>
            <a:r>
              <a:rPr lang="en-US" sz="2100" dirty="0" err="1" smtClean="0"/>
              <a:t>tamamlamaları</a:t>
            </a:r>
            <a:r>
              <a:rPr lang="en-US" sz="2100" dirty="0" smtClean="0"/>
              <a:t> </a:t>
            </a:r>
            <a:r>
              <a:rPr lang="en-US" sz="2100" dirty="0" err="1" smtClean="0"/>
              <a:t>için</a:t>
            </a:r>
            <a:r>
              <a:rPr lang="en-US" sz="2100" dirty="0" smtClean="0"/>
              <a:t> </a:t>
            </a:r>
            <a:r>
              <a:rPr lang="en-US" sz="2100" dirty="0" err="1" smtClean="0"/>
              <a:t>uygun</a:t>
            </a:r>
            <a:r>
              <a:rPr lang="en-US" sz="2100" dirty="0" smtClean="0"/>
              <a:t> </a:t>
            </a:r>
            <a:r>
              <a:rPr lang="en-US" sz="2100" dirty="0" err="1" smtClean="0"/>
              <a:t>olduklarından</a:t>
            </a:r>
            <a:r>
              <a:rPr lang="en-US" sz="2100" dirty="0" smtClean="0"/>
              <a:t> </a:t>
            </a:r>
            <a:r>
              <a:rPr lang="en-US" sz="2100" dirty="0" err="1" smtClean="0"/>
              <a:t>emin</a:t>
            </a:r>
            <a:r>
              <a:rPr lang="en-US" sz="2100" dirty="0" smtClean="0"/>
              <a:t> </a:t>
            </a:r>
            <a:r>
              <a:rPr lang="en-US" sz="2100" dirty="0" err="1" smtClean="0"/>
              <a:t>olmak</a:t>
            </a:r>
            <a:r>
              <a:rPr lang="en-US" sz="2100" dirty="0" smtClean="0"/>
              <a:t> </a:t>
            </a:r>
            <a:r>
              <a:rPr lang="en-US" sz="2100" dirty="0" err="1" smtClean="0"/>
              <a:t>için</a:t>
            </a:r>
            <a:r>
              <a:rPr lang="en-US" sz="2100" dirty="0" smtClean="0"/>
              <a:t> </a:t>
            </a:r>
            <a:r>
              <a:rPr lang="en-US" sz="2100" dirty="0" err="1" smtClean="0"/>
              <a:t>seçim</a:t>
            </a:r>
            <a:r>
              <a:rPr lang="en-US" sz="2100" dirty="0" smtClean="0"/>
              <a:t> </a:t>
            </a:r>
            <a:r>
              <a:rPr lang="en-US" sz="2100" dirty="0" err="1" smtClean="0"/>
              <a:t>süreçlerini</a:t>
            </a:r>
            <a:r>
              <a:rPr lang="en-US" sz="2100" dirty="0" smtClean="0"/>
              <a:t> </a:t>
            </a:r>
            <a:r>
              <a:rPr lang="en-US" sz="2100" dirty="0" err="1" smtClean="0"/>
              <a:t>düzenli</a:t>
            </a:r>
            <a:r>
              <a:rPr lang="en-US" sz="2100" dirty="0" smtClean="0"/>
              <a:t> </a:t>
            </a:r>
            <a:r>
              <a:rPr lang="en-US" sz="2100" dirty="0" err="1" smtClean="0"/>
              <a:t>olarak</a:t>
            </a:r>
            <a:r>
              <a:rPr lang="en-US" sz="2100" dirty="0" smtClean="0"/>
              <a:t> </a:t>
            </a:r>
            <a:r>
              <a:rPr lang="en-US" sz="2100" dirty="0" err="1" smtClean="0"/>
              <a:t>gözden</a:t>
            </a:r>
            <a:r>
              <a:rPr lang="en-US" sz="2100" dirty="0" smtClean="0"/>
              <a:t> </a:t>
            </a:r>
            <a:r>
              <a:rPr lang="en-US" sz="2100" dirty="0" err="1" smtClean="0"/>
              <a:t>geçirmeli</a:t>
            </a:r>
            <a:r>
              <a:rPr lang="en-US" sz="2100" dirty="0" smtClean="0"/>
              <a:t> </a:t>
            </a:r>
            <a:r>
              <a:rPr lang="en-US" sz="2100" dirty="0" err="1" smtClean="0"/>
              <a:t>ve</a:t>
            </a:r>
            <a:r>
              <a:rPr lang="en-US" sz="2100" dirty="0" smtClean="0"/>
              <a:t> </a:t>
            </a:r>
            <a:r>
              <a:rPr lang="en-US" sz="2100" dirty="0" err="1" smtClean="0"/>
              <a:t>açıklamalıdır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5691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7.4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Başvuru</a:t>
            </a:r>
            <a:r>
              <a:rPr lang="en-US" dirty="0" smtClean="0"/>
              <a:t> </a:t>
            </a:r>
            <a:r>
              <a:rPr lang="en-US" dirty="0" err="1" smtClean="0"/>
              <a:t>sahiplerinin</a:t>
            </a:r>
            <a:r>
              <a:rPr lang="en-US" dirty="0" smtClean="0"/>
              <a:t> (</a:t>
            </a:r>
            <a:r>
              <a:rPr lang="en-US" dirty="0" err="1" smtClean="0"/>
              <a:t>öğrenci</a:t>
            </a:r>
            <a:r>
              <a:rPr lang="en-US" dirty="0" smtClean="0"/>
              <a:t>/</a:t>
            </a:r>
            <a:r>
              <a:rPr lang="en-US" dirty="0" err="1" smtClean="0"/>
              <a:t>ler</a:t>
            </a:r>
            <a:r>
              <a:rPr lang="en-US" dirty="0" smtClean="0"/>
              <a:t>)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engel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durumunda</a:t>
            </a:r>
            <a:r>
              <a:rPr lang="en-US" dirty="0" smtClean="0"/>
              <a:t>, </a:t>
            </a:r>
            <a:r>
              <a:rPr lang="en-US" dirty="0" err="1" smtClean="0"/>
              <a:t>mezuniyetleri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TVHEDS </a:t>
            </a:r>
            <a:r>
              <a:rPr lang="en-US" u="sng" dirty="0" smtClean="0"/>
              <a:t>İlk </a:t>
            </a:r>
            <a:r>
              <a:rPr lang="en-US" u="sng" dirty="0" err="1" smtClean="0"/>
              <a:t>Gün</a:t>
            </a:r>
            <a:r>
              <a:rPr lang="en-US" u="sng" dirty="0" smtClean="0"/>
              <a:t> </a:t>
            </a:r>
            <a:r>
              <a:rPr lang="en-US" u="sng" dirty="0" err="1" smtClean="0"/>
              <a:t>Yeterliklerini</a:t>
            </a:r>
            <a:r>
              <a:rPr lang="en-US" u="sng" dirty="0" smtClean="0"/>
              <a:t> </a:t>
            </a:r>
            <a:r>
              <a:rPr lang="en-US" u="sng" dirty="0" err="1" smtClean="0"/>
              <a:t>yerine</a:t>
            </a:r>
            <a:r>
              <a:rPr lang="en-US" u="sng" dirty="0" smtClean="0"/>
              <a:t> </a:t>
            </a:r>
            <a:r>
              <a:rPr lang="en-US" u="sng" dirty="0" err="1" smtClean="0"/>
              <a:t>getirebilmeleri</a:t>
            </a:r>
            <a:r>
              <a:rPr lang="en-US" u="sng" dirty="0" smtClean="0"/>
              <a:t> </a:t>
            </a:r>
            <a:r>
              <a:rPr lang="en-US" u="sng" dirty="0" err="1" smtClean="0"/>
              <a:t>şartı</a:t>
            </a:r>
            <a:r>
              <a:rPr lang="en-US" u="sng" dirty="0" smtClean="0"/>
              <a:t> </a:t>
            </a:r>
            <a:r>
              <a:rPr lang="en-US" u="sng" dirty="0" err="1" smtClean="0"/>
              <a:t>olduğu</a:t>
            </a:r>
            <a:r>
              <a:rPr lang="en-US" u="sng" dirty="0" smtClean="0"/>
              <a:t> </a:t>
            </a:r>
            <a:r>
              <a:rPr lang="en-US" u="sng" dirty="0" err="1" smtClean="0"/>
              <a:t>unutulmadan</a:t>
            </a:r>
            <a:r>
              <a:rPr lang="en-US" u="sng" dirty="0" smtClean="0"/>
              <a:t> </a:t>
            </a:r>
            <a:r>
              <a:rPr lang="en-US" dirty="0" err="1" smtClean="0"/>
              <a:t>değerlendirildiklerine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görüldükleri</a:t>
            </a:r>
            <a:r>
              <a:rPr lang="en-US" dirty="0" smtClean="0"/>
              <a:t> </a:t>
            </a:r>
            <a:r>
              <a:rPr lang="en-US" dirty="0" err="1" smtClean="0"/>
              <a:t>takdirde</a:t>
            </a:r>
            <a:r>
              <a:rPr lang="en-US" dirty="0" smtClean="0"/>
              <a:t> </a:t>
            </a:r>
            <a:r>
              <a:rPr lang="en-US" dirty="0" err="1" smtClean="0"/>
              <a:t>değişebilecek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dair</a:t>
            </a:r>
            <a:r>
              <a:rPr lang="en-US" dirty="0" smtClean="0"/>
              <a:t> net </a:t>
            </a:r>
            <a:r>
              <a:rPr lang="en-US" dirty="0" err="1" smtClean="0"/>
              <a:t>politikaları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süreçleri</a:t>
            </a:r>
            <a:r>
              <a:rPr lang="en-US" dirty="0" smtClean="0"/>
              <a:t> </a:t>
            </a:r>
            <a:r>
              <a:rPr lang="en-US" dirty="0" err="1" smtClean="0"/>
              <a:t>bulunmalıdır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1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7.5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İlerleme</a:t>
            </a:r>
            <a:r>
              <a:rPr lang="en-US" dirty="0" smtClean="0"/>
              <a:t> </a:t>
            </a:r>
            <a:r>
              <a:rPr lang="en-US" dirty="0" err="1" smtClean="0"/>
              <a:t>kararlarının</a:t>
            </a:r>
            <a:r>
              <a:rPr lang="en-US" dirty="0" smtClean="0"/>
              <a:t> (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ilerleme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uygulamaya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profesyonel</a:t>
            </a:r>
            <a:r>
              <a:rPr lang="en-US" dirty="0" smtClean="0"/>
              <a:t> </a:t>
            </a:r>
            <a:r>
              <a:rPr lang="en-US" dirty="0" err="1" smtClean="0"/>
              <a:t>uygunluk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) </a:t>
            </a:r>
            <a:r>
              <a:rPr lang="en-US" dirty="0" err="1" smtClean="0"/>
              <a:t>temelinin</a:t>
            </a:r>
            <a:r>
              <a:rPr lang="en-US" dirty="0" smtClean="0"/>
              <a:t> </a:t>
            </a:r>
            <a:r>
              <a:rPr lang="en-US" dirty="0" err="1" smtClean="0"/>
              <a:t>açık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öğrenciler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hazır</a:t>
            </a:r>
            <a:r>
              <a:rPr lang="en-US" dirty="0" smtClean="0"/>
              <a:t>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 </a:t>
            </a:r>
            <a:r>
              <a:rPr lang="en-US" u="sng" dirty="0" err="1" smtClean="0"/>
              <a:t>Kurum</a:t>
            </a:r>
            <a:r>
              <a:rPr lang="en-US" u="sng" dirty="0" smtClean="0"/>
              <a:t>, </a:t>
            </a:r>
            <a:r>
              <a:rPr lang="en-US" u="sng" dirty="0" err="1" smtClean="0"/>
              <a:t>uygun</a:t>
            </a:r>
            <a:r>
              <a:rPr lang="en-US" u="sng" dirty="0" smtClean="0"/>
              <a:t> </a:t>
            </a:r>
            <a:r>
              <a:rPr lang="en-US" u="sng" dirty="0" err="1" smtClean="0"/>
              <a:t>şekilde</a:t>
            </a:r>
            <a:r>
              <a:rPr lang="en-US" u="sng" dirty="0" smtClean="0"/>
              <a:t> </a:t>
            </a:r>
            <a:r>
              <a:rPr lang="en-US" u="sng" dirty="0" err="1" smtClean="0"/>
              <a:t>performans</a:t>
            </a:r>
            <a:r>
              <a:rPr lang="en-US" u="sng" dirty="0" smtClean="0"/>
              <a:t> </a:t>
            </a:r>
            <a:r>
              <a:rPr lang="en-US" u="sng" dirty="0" err="1" smtClean="0"/>
              <a:t>göstermeyen</a:t>
            </a:r>
            <a:r>
              <a:rPr lang="en-US" u="sng" dirty="0" smtClean="0"/>
              <a:t> </a:t>
            </a:r>
            <a:r>
              <a:rPr lang="en-US" u="sng" dirty="0" err="1" smtClean="0"/>
              <a:t>öğrenciler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iyileştirme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uygun</a:t>
            </a:r>
            <a:r>
              <a:rPr lang="en-US" u="sng" dirty="0" smtClean="0"/>
              <a:t> </a:t>
            </a:r>
            <a:r>
              <a:rPr lang="en-US" u="sng" dirty="0" err="1" smtClean="0"/>
              <a:t>destek</a:t>
            </a:r>
            <a:r>
              <a:rPr lang="en-US" u="sng" dirty="0" smtClean="0"/>
              <a:t> (</a:t>
            </a:r>
            <a:r>
              <a:rPr lang="en-US" u="sng" dirty="0" err="1" smtClean="0"/>
              <a:t>sonlandırma</a:t>
            </a:r>
            <a:r>
              <a:rPr lang="en-US" u="sng" dirty="0" smtClean="0"/>
              <a:t> </a:t>
            </a:r>
            <a:r>
              <a:rPr lang="en-US" u="sng" dirty="0" err="1" smtClean="0"/>
              <a:t>dahil</a:t>
            </a:r>
            <a:r>
              <a:rPr lang="en-US" u="sng" dirty="0" smtClean="0"/>
              <a:t>) </a:t>
            </a:r>
            <a:r>
              <a:rPr lang="en-US" u="sng" dirty="0" err="1" smtClean="0"/>
              <a:t>belirleme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sağlama</a:t>
            </a:r>
            <a:r>
              <a:rPr lang="en-US" u="sng" dirty="0" smtClean="0"/>
              <a:t> </a:t>
            </a:r>
            <a:r>
              <a:rPr lang="en-US" u="sng" dirty="0" err="1" smtClean="0"/>
              <a:t>sistemleri</a:t>
            </a:r>
            <a:r>
              <a:rPr lang="en-US" u="sng" dirty="0" smtClean="0"/>
              <a:t> </a:t>
            </a:r>
            <a:r>
              <a:rPr lang="en-US" u="sng" dirty="0" err="1" smtClean="0"/>
              <a:t>olduğunu</a:t>
            </a:r>
            <a:r>
              <a:rPr lang="en-US" u="sng" dirty="0" smtClean="0"/>
              <a:t> </a:t>
            </a:r>
            <a:r>
              <a:rPr lang="en-US" u="sng" dirty="0" err="1" smtClean="0"/>
              <a:t>kanıtlamalıdır</a:t>
            </a:r>
            <a:r>
              <a:rPr lang="en-US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yıpranmayı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ilerlemeyi</a:t>
            </a:r>
            <a:r>
              <a:rPr lang="en-US" dirty="0" smtClean="0"/>
              <a:t> </a:t>
            </a:r>
            <a:r>
              <a:rPr lang="en-US" dirty="0" err="1" smtClean="0"/>
              <a:t>izlemek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sistemlere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olmalı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kabul</a:t>
            </a:r>
            <a:r>
              <a:rPr lang="en-US" dirty="0" smtClean="0"/>
              <a:t> </a:t>
            </a:r>
            <a:r>
              <a:rPr lang="en-US" dirty="0" err="1" smtClean="0"/>
              <a:t>kriterlerinin</a:t>
            </a:r>
            <a:r>
              <a:rPr lang="en-US" dirty="0" smtClean="0"/>
              <a:t> (</a:t>
            </a:r>
            <a:r>
              <a:rPr lang="en-US" dirty="0" err="1" smtClean="0"/>
              <a:t>ulusal</a:t>
            </a:r>
            <a:r>
              <a:rPr lang="en-US" dirty="0" smtClean="0"/>
              <a:t> </a:t>
            </a:r>
            <a:r>
              <a:rPr lang="en-US" dirty="0" err="1" smtClean="0"/>
              <a:t>yasalar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 smtClean="0"/>
              <a:t>mevzuatları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veriliyorsa</a:t>
            </a:r>
            <a:r>
              <a:rPr lang="en-US" dirty="0" smtClean="0"/>
              <a:t>) </a:t>
            </a:r>
            <a:r>
              <a:rPr lang="en-US" dirty="0" err="1" smtClean="0"/>
              <a:t>değiştirilebilmesi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öneride</a:t>
            </a:r>
            <a:r>
              <a:rPr lang="en-US" dirty="0" smtClean="0"/>
              <a:t> </a:t>
            </a:r>
            <a:r>
              <a:rPr lang="en-US" dirty="0" err="1" smtClean="0"/>
              <a:t>bulunabilmelidir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2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7.6</a:t>
            </a:r>
            <a:r>
              <a:rPr lang="en-US" dirty="0" smtClean="0"/>
              <a:t>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u="sng" dirty="0" err="1" smtClean="0"/>
              <a:t>programdan</a:t>
            </a:r>
            <a:r>
              <a:rPr lang="en-US" u="sng" dirty="0" smtClean="0"/>
              <a:t> </a:t>
            </a:r>
            <a:r>
              <a:rPr lang="en-US" u="sng" dirty="0" err="1" smtClean="0"/>
              <a:t>çıkarılma</a:t>
            </a:r>
            <a:r>
              <a:rPr lang="en-US" u="sng" dirty="0" smtClean="0"/>
              <a:t> </a:t>
            </a:r>
            <a:r>
              <a:rPr lang="en-US" u="sng" dirty="0" err="1" smtClean="0"/>
              <a:t>sistemleri</a:t>
            </a:r>
            <a:r>
              <a:rPr lang="en-US" u="sng" dirty="0" smtClean="0"/>
              <a:t> </a:t>
            </a:r>
            <a:r>
              <a:rPr lang="en-US" u="sng" dirty="0" err="1" smtClean="0"/>
              <a:t>açık</a:t>
            </a:r>
            <a:r>
              <a:rPr lang="en-US" u="sng" dirty="0" smtClean="0"/>
              <a:t> </a:t>
            </a:r>
            <a:r>
              <a:rPr lang="en-US" u="sng" dirty="0" err="1" smtClean="0"/>
              <a:t>olmalıdır</a:t>
            </a:r>
            <a:r>
              <a:rPr lang="en-US" dirty="0" smtClean="0"/>
              <a:t>. Kabul,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ilerleme</a:t>
            </a:r>
            <a:r>
              <a:rPr lang="en-US" dirty="0" smtClean="0"/>
              <a:t> </a:t>
            </a:r>
            <a:r>
              <a:rPr lang="en-US" dirty="0" err="1" smtClean="0"/>
              <a:t>kararları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hariç</a:t>
            </a:r>
            <a:r>
              <a:rPr lang="en-US" dirty="0" smtClean="0"/>
              <a:t> </a:t>
            </a:r>
            <a:r>
              <a:rPr lang="en-US" dirty="0" err="1" smtClean="0"/>
              <a:t>tutma</a:t>
            </a:r>
            <a:r>
              <a:rPr lang="en-US" dirty="0" smtClean="0"/>
              <a:t> da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kararlara</a:t>
            </a:r>
            <a:r>
              <a:rPr lang="en-US" dirty="0" smtClean="0"/>
              <a:t> </a:t>
            </a:r>
            <a:r>
              <a:rPr lang="en-US" dirty="0" err="1" smtClean="0"/>
              <a:t>karşı</a:t>
            </a:r>
            <a:r>
              <a:rPr lang="en-US" dirty="0" smtClean="0"/>
              <a:t> </a:t>
            </a:r>
            <a:r>
              <a:rPr lang="en-US" u="sng" dirty="0" err="1" smtClean="0"/>
              <a:t>temyiz</a:t>
            </a:r>
            <a:r>
              <a:rPr lang="en-US" u="sng" dirty="0" smtClean="0"/>
              <a:t> </a:t>
            </a:r>
            <a:r>
              <a:rPr lang="en-US" u="sng" dirty="0" err="1" smtClean="0"/>
              <a:t>yönetimi</a:t>
            </a:r>
            <a:r>
              <a:rPr lang="en-US" u="sng" dirty="0" smtClean="0"/>
              <a:t> </a:t>
            </a:r>
            <a:r>
              <a:rPr lang="en-US" u="sng" dirty="0" err="1" smtClean="0"/>
              <a:t>için</a:t>
            </a:r>
            <a:r>
              <a:rPr lang="en-US" u="sng" dirty="0" smtClean="0"/>
              <a:t> </a:t>
            </a:r>
            <a:r>
              <a:rPr lang="en-US" u="sng" dirty="0" err="1" smtClean="0"/>
              <a:t>politikalar</a:t>
            </a:r>
            <a:r>
              <a:rPr lang="en-US" u="sng" dirty="0" smtClean="0"/>
              <a:t> </a:t>
            </a:r>
            <a:r>
              <a:rPr lang="en-US" u="sng" dirty="0" err="1" smtClean="0"/>
              <a:t>şeffaf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kamuya</a:t>
            </a:r>
            <a:r>
              <a:rPr lang="en-US" u="sng" dirty="0" smtClean="0"/>
              <a:t> </a:t>
            </a:r>
            <a:r>
              <a:rPr lang="en-US" u="sng" dirty="0" err="1" smtClean="0"/>
              <a:t>açık</a:t>
            </a:r>
            <a:r>
              <a:rPr lang="en-US" u="sng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2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7.7 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u="sng" dirty="0" err="1" smtClean="0"/>
              <a:t>fiziksel</a:t>
            </a:r>
            <a:r>
              <a:rPr lang="en-US" dirty="0" smtClean="0"/>
              <a:t>, </a:t>
            </a:r>
            <a:r>
              <a:rPr lang="en-US" u="sng" dirty="0" err="1" smtClean="0"/>
              <a:t>duygusal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u="sng" dirty="0" err="1" smtClean="0"/>
              <a:t>refah</a:t>
            </a:r>
            <a:r>
              <a:rPr lang="en-US" dirty="0" smtClean="0"/>
              <a:t> </a:t>
            </a:r>
            <a:r>
              <a:rPr lang="en-US" dirty="0" err="1" smtClean="0"/>
              <a:t>yönünden</a:t>
            </a:r>
            <a:r>
              <a:rPr lang="en-US" dirty="0" smtClean="0"/>
              <a:t> </a:t>
            </a:r>
            <a:r>
              <a:rPr lang="en-US" u="sng" dirty="0" err="1" smtClean="0"/>
              <a:t>ihtiyaçlarını</a:t>
            </a:r>
            <a:r>
              <a:rPr lang="en-US" u="sng" dirty="0" smtClean="0"/>
              <a:t> </a:t>
            </a:r>
            <a:r>
              <a:rPr lang="en-US" u="sng" dirty="0" err="1" smtClean="0"/>
              <a:t>desteklemek</a:t>
            </a:r>
            <a:r>
              <a:rPr lang="en-US" u="sng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kurum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tanımlı</a:t>
            </a:r>
            <a:r>
              <a:rPr lang="en-US" dirty="0" smtClean="0"/>
              <a:t> </a:t>
            </a:r>
            <a:r>
              <a:rPr lang="en-US" dirty="0" err="1" smtClean="0"/>
              <a:t>süreç</a:t>
            </a:r>
            <a:r>
              <a:rPr lang="en-US" dirty="0" smtClean="0"/>
              <a:t>(</a:t>
            </a:r>
            <a:r>
              <a:rPr lang="en-US" dirty="0" err="1" smtClean="0"/>
              <a:t>ler</a:t>
            </a:r>
            <a:r>
              <a:rPr lang="en-US" dirty="0" smtClean="0"/>
              <a:t>) </a:t>
            </a:r>
            <a:r>
              <a:rPr lang="en-US" dirty="0" err="1" smtClean="0"/>
              <a:t>bulunmalıdır</a:t>
            </a:r>
            <a:r>
              <a:rPr lang="en-US" dirty="0" smtClean="0"/>
              <a:t>. </a:t>
            </a:r>
            <a:endParaRPr lang="tr-TR" dirty="0" smtClean="0"/>
          </a:p>
          <a:p>
            <a:pPr marL="0" indent="0" algn="just">
              <a:buNone/>
            </a:pPr>
            <a:r>
              <a:rPr lang="en-US" dirty="0" smtClean="0"/>
              <a:t>Bu </a:t>
            </a:r>
            <a:r>
              <a:rPr lang="en-US" dirty="0" err="1" smtClean="0"/>
              <a:t>mevzuatın</a:t>
            </a:r>
            <a:r>
              <a:rPr lang="en-US" dirty="0" smtClean="0"/>
              <a:t> </a:t>
            </a:r>
            <a:r>
              <a:rPr lang="en-US" dirty="0" err="1" smtClean="0"/>
              <a:t>içeriği</a:t>
            </a:r>
            <a:r>
              <a:rPr lang="en-US" dirty="0" smtClean="0"/>
              <a:t>, </a:t>
            </a:r>
            <a:r>
              <a:rPr lang="en-US" dirty="0" err="1" smtClean="0"/>
              <a:t>öğrenim</a:t>
            </a:r>
            <a:r>
              <a:rPr lang="en-US" dirty="0" smtClean="0"/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u="sng" dirty="0" err="1" smtClean="0"/>
              <a:t>danışmanlık</a:t>
            </a:r>
            <a:r>
              <a:rPr lang="en-US" u="sng" dirty="0" smtClean="0"/>
              <a:t> </a:t>
            </a:r>
            <a:r>
              <a:rPr lang="en-US" u="sng" dirty="0" err="1" smtClean="0"/>
              <a:t>hizmetlerini</a:t>
            </a:r>
            <a:r>
              <a:rPr lang="en-US" dirty="0" smtClean="0"/>
              <a:t>, </a:t>
            </a:r>
            <a:r>
              <a:rPr lang="en-US" dirty="0" err="1" smtClean="0"/>
              <a:t>kariyer</a:t>
            </a:r>
            <a:r>
              <a:rPr lang="en-US" dirty="0" smtClean="0"/>
              <a:t> </a:t>
            </a:r>
            <a:r>
              <a:rPr lang="en-US" dirty="0" err="1" smtClean="0"/>
              <a:t>tavsiyesini</a:t>
            </a:r>
            <a:r>
              <a:rPr lang="en-US" dirty="0" smtClean="0"/>
              <a:t> </a:t>
            </a:r>
            <a:r>
              <a:rPr lang="tr-TR" dirty="0" smtClean="0"/>
              <a:t>içeren </a:t>
            </a:r>
            <a:r>
              <a:rPr lang="en-US" dirty="0" err="1" smtClean="0"/>
              <a:t>yapıda</a:t>
            </a:r>
            <a:r>
              <a:rPr lang="en-US" dirty="0" smtClean="0"/>
              <a:t> </a:t>
            </a:r>
            <a:r>
              <a:rPr lang="en-US" dirty="0" err="1" smtClean="0"/>
              <a:t>olmalıdır</a:t>
            </a:r>
            <a:r>
              <a:rPr lang="en-US" dirty="0" smtClean="0"/>
              <a:t>.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 smtClean="0"/>
              <a:t>şikâyetlerinin</a:t>
            </a:r>
            <a:r>
              <a:rPr lang="en-US" dirty="0" smtClean="0"/>
              <a:t> (</a:t>
            </a:r>
            <a:r>
              <a:rPr lang="en-US" dirty="0" err="1" smtClean="0"/>
              <a:t>örneğin</a:t>
            </a:r>
            <a:r>
              <a:rPr lang="en-US" dirty="0" smtClean="0"/>
              <a:t> </a:t>
            </a:r>
            <a:r>
              <a:rPr lang="en-US" dirty="0" err="1" smtClean="0"/>
              <a:t>kişiler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çatışma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taciz</a:t>
            </a:r>
            <a:r>
              <a:rPr lang="en-US" dirty="0" smtClean="0"/>
              <a:t>) </a:t>
            </a:r>
            <a:r>
              <a:rPr lang="en-US" dirty="0" err="1" smtClean="0"/>
              <a:t>çözümü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sistemler</a:t>
            </a:r>
            <a:r>
              <a:rPr lang="en-US" dirty="0" smtClean="0"/>
              <a:t> </a:t>
            </a:r>
            <a:r>
              <a:rPr lang="en-US" dirty="0" err="1" smtClean="0"/>
              <a:t>bulunmalıdır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4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7.8 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n-US" u="sng" dirty="0" err="1" smtClean="0"/>
              <a:t>Öğrencilerin</a:t>
            </a:r>
            <a:r>
              <a:rPr lang="en-US" u="sng" dirty="0" smtClean="0"/>
              <a:t> </a:t>
            </a:r>
            <a:r>
              <a:rPr lang="en-US" u="sng" dirty="0" err="1" smtClean="0"/>
              <a:t>ihtiyaç</a:t>
            </a:r>
            <a:r>
              <a:rPr lang="en-US" u="sng" dirty="0" smtClean="0"/>
              <a:t> </a:t>
            </a:r>
            <a:r>
              <a:rPr lang="en-US" u="sng" dirty="0" err="1" smtClean="0"/>
              <a:t>ve</a:t>
            </a:r>
            <a:r>
              <a:rPr lang="en-US" u="sng" dirty="0" smtClean="0"/>
              <a:t> </a:t>
            </a:r>
            <a:r>
              <a:rPr lang="en-US" u="sng" dirty="0" err="1" smtClean="0"/>
              <a:t>isteklerini</a:t>
            </a:r>
            <a:r>
              <a:rPr lang="en-US" u="sng" dirty="0" smtClean="0"/>
              <a:t> </a:t>
            </a:r>
            <a:r>
              <a:rPr lang="en-US" u="sng" dirty="0" err="1" smtClean="0"/>
              <a:t>kuruma</a:t>
            </a:r>
            <a:r>
              <a:rPr lang="en-US" u="sng" dirty="0" smtClean="0"/>
              <a:t> </a:t>
            </a:r>
            <a:r>
              <a:rPr lang="en-US" u="sng" dirty="0" err="1" smtClean="0"/>
              <a:t>iletebilecekleri</a:t>
            </a:r>
            <a:r>
              <a:rPr lang="en-US" u="sng" dirty="0" smtClean="0"/>
              <a:t> </a:t>
            </a:r>
            <a:r>
              <a:rPr lang="en-US" u="sng" dirty="0" err="1" smtClean="0"/>
              <a:t>sistemler</a:t>
            </a:r>
            <a:r>
              <a:rPr lang="en-US" u="sng" dirty="0" smtClean="0"/>
              <a:t> </a:t>
            </a:r>
            <a:r>
              <a:rPr lang="en-US" u="sng" dirty="0" err="1" smtClean="0"/>
              <a:t>bulunmalıdır</a:t>
            </a:r>
            <a:r>
              <a:rPr lang="en-US" dirty="0" smtClean="0"/>
              <a:t>. </a:t>
            </a:r>
            <a:r>
              <a:rPr lang="en-US" dirty="0" err="1" smtClean="0"/>
              <a:t>Kurum</a:t>
            </a:r>
            <a:r>
              <a:rPr lang="en-US" dirty="0" smtClean="0"/>
              <a:t>, </a:t>
            </a:r>
            <a:r>
              <a:rPr lang="en-US" dirty="0" err="1" smtClean="0"/>
              <a:t>öğrencilere</a:t>
            </a:r>
            <a:r>
              <a:rPr lang="en-US" dirty="0" smtClean="0"/>
              <a:t>, </a:t>
            </a:r>
            <a:r>
              <a:rPr lang="en-US" dirty="0" err="1" smtClean="0"/>
              <a:t>kurumun</a:t>
            </a:r>
            <a:r>
              <a:rPr lang="en-US" dirty="0" smtClean="0"/>
              <a:t> TVHEDS </a:t>
            </a:r>
            <a:r>
              <a:rPr lang="en-US" dirty="0" err="1" smtClean="0"/>
              <a:t>standartlarına</a:t>
            </a:r>
            <a:r>
              <a:rPr lang="en-US" dirty="0" smtClean="0"/>
              <a:t> </a:t>
            </a:r>
            <a:r>
              <a:rPr lang="en-US" dirty="0" err="1" smtClean="0"/>
              <a:t>uygunluğuna</a:t>
            </a:r>
            <a:r>
              <a:rPr lang="en-US" dirty="0" smtClean="0"/>
              <a:t> </a:t>
            </a:r>
            <a:r>
              <a:rPr lang="en-US" dirty="0" err="1" smtClean="0"/>
              <a:t>ilişkin</a:t>
            </a:r>
            <a:r>
              <a:rPr lang="en-US" dirty="0" smtClean="0"/>
              <a:t> </a:t>
            </a:r>
            <a:r>
              <a:rPr lang="en-US" dirty="0" err="1" smtClean="0"/>
              <a:t>önerilerini</a:t>
            </a:r>
            <a:r>
              <a:rPr lang="en-US" dirty="0" smtClean="0"/>
              <a:t>, </a:t>
            </a:r>
            <a:r>
              <a:rPr lang="en-US" dirty="0" err="1" smtClean="0"/>
              <a:t>yorumlarını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şikâyetlerini</a:t>
            </a:r>
            <a:r>
              <a:rPr lang="en-US" dirty="0" smtClean="0"/>
              <a:t> </a:t>
            </a:r>
            <a:r>
              <a:rPr lang="en-US" dirty="0" err="1" smtClean="0"/>
              <a:t>istedikleri</a:t>
            </a:r>
            <a:r>
              <a:rPr lang="en-US" dirty="0" smtClean="0"/>
              <a:t> </a:t>
            </a:r>
            <a:r>
              <a:rPr lang="en-US" dirty="0" err="1" smtClean="0"/>
              <a:t>takdirde</a:t>
            </a:r>
            <a:r>
              <a:rPr lang="en-US" dirty="0" smtClean="0"/>
              <a:t> </a:t>
            </a:r>
            <a:r>
              <a:rPr lang="en-US" dirty="0" err="1" smtClean="0"/>
              <a:t>isim</a:t>
            </a:r>
            <a:r>
              <a:rPr lang="en-US" dirty="0" smtClean="0"/>
              <a:t> </a:t>
            </a:r>
            <a:r>
              <a:rPr lang="en-US" dirty="0" err="1" smtClean="0"/>
              <a:t>belirtmeden</a:t>
            </a:r>
            <a:r>
              <a:rPr lang="en-US" dirty="0" smtClean="0"/>
              <a:t> </a:t>
            </a:r>
            <a:r>
              <a:rPr lang="en-US" dirty="0" err="1" smtClean="0"/>
              <a:t>iletebilecekleri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oluşturmalı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uygulanabilirliğini</a:t>
            </a:r>
            <a:r>
              <a:rPr lang="en-US" dirty="0" smtClean="0"/>
              <a:t> </a:t>
            </a:r>
            <a:r>
              <a:rPr lang="en-US" dirty="0" err="1" smtClean="0"/>
              <a:t>sağlamalıdır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0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1258</Words>
  <Application>Microsoft Office PowerPoint</Application>
  <PresentationFormat>Ekran Gösterisi (4:3)</PresentationFormat>
  <Paragraphs>73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Standart 7-8-9-10</vt:lpstr>
      <vt:lpstr>Standart 7: Öğrenci Kabul, İlerleme ve Refah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Standart 8: Öğrenci Değerlendirmesi</vt:lpstr>
      <vt:lpstr>PowerPoint Sunusu</vt:lpstr>
      <vt:lpstr>PowerPoint Sunusu</vt:lpstr>
      <vt:lpstr>PowerPoint Sunusu</vt:lpstr>
      <vt:lpstr>PowerPoint Sunusu</vt:lpstr>
      <vt:lpstr>PowerPoint Sunusu</vt:lpstr>
      <vt:lpstr>Standart 9: Akademik ve Destek Personeli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Standart 10: Araştırma Programları, Sürekli ve Lisansüstü Eğitim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</dc:creator>
  <cp:lastModifiedBy>admin</cp:lastModifiedBy>
  <cp:revision>17</cp:revision>
  <dcterms:created xsi:type="dcterms:W3CDTF">2022-05-28T18:55:55Z</dcterms:created>
  <dcterms:modified xsi:type="dcterms:W3CDTF">2022-05-29T08:28:19Z</dcterms:modified>
</cp:coreProperties>
</file>