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92" r:id="rId3"/>
    <p:sldId id="266" r:id="rId4"/>
    <p:sldId id="267" r:id="rId5"/>
    <p:sldId id="268" r:id="rId6"/>
    <p:sldId id="289" r:id="rId7"/>
    <p:sldId id="288" r:id="rId8"/>
    <p:sldId id="269" r:id="rId9"/>
    <p:sldId id="270" r:id="rId10"/>
    <p:sldId id="271" r:id="rId11"/>
    <p:sldId id="272" r:id="rId12"/>
    <p:sldId id="273" r:id="rId13"/>
    <p:sldId id="274" r:id="rId14"/>
    <p:sldId id="275" r:id="rId15"/>
    <p:sldId id="276" r:id="rId16"/>
    <p:sldId id="277" r:id="rId17"/>
    <p:sldId id="278" r:id="rId18"/>
    <p:sldId id="304" r:id="rId19"/>
    <p:sldId id="311" r:id="rId20"/>
    <p:sldId id="312" r:id="rId21"/>
    <p:sldId id="313" r:id="rId22"/>
    <p:sldId id="314" r:id="rId23"/>
    <p:sldId id="306" r:id="rId24"/>
    <p:sldId id="315" r:id="rId25"/>
    <p:sldId id="316" r:id="rId26"/>
    <p:sldId id="308" r:id="rId27"/>
    <p:sldId id="309" r:id="rId28"/>
    <p:sldId id="307" r:id="rId29"/>
    <p:sldId id="310" r:id="rId30"/>
    <p:sldId id="293" r:id="rId31"/>
    <p:sldId id="305" r:id="rId32"/>
    <p:sldId id="294" r:id="rId33"/>
    <p:sldId id="295" r:id="rId34"/>
    <p:sldId id="296" r:id="rId35"/>
    <p:sldId id="297" r:id="rId36"/>
    <p:sldId id="298" r:id="rId37"/>
    <p:sldId id="299" r:id="rId38"/>
    <p:sldId id="300" r:id="rId39"/>
    <p:sldId id="301" r:id="rId40"/>
    <p:sldId id="317" r:id="rId41"/>
    <p:sldId id="318" r:id="rId42"/>
    <p:sldId id="319" r:id="rId43"/>
    <p:sldId id="320" r:id="rId44"/>
    <p:sldId id="321" r:id="rId45"/>
    <p:sldId id="290" r:id="rId46"/>
    <p:sldId id="291" r:id="rId47"/>
    <p:sldId id="302" r:id="rId48"/>
    <p:sldId id="303" r:id="rId49"/>
    <p:sldId id="279" r:id="rId50"/>
    <p:sldId id="280" r:id="rId51"/>
    <p:sldId id="281" r:id="rId52"/>
    <p:sldId id="282" r:id="rId53"/>
    <p:sldId id="283" r:id="rId54"/>
    <p:sldId id="284" r:id="rId55"/>
    <p:sldId id="285" r:id="rId56"/>
    <p:sldId id="286" r:id="rId57"/>
    <p:sldId id="287" r:id="rId58"/>
    <p:sldId id="322" r:id="rId5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3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5" autoAdjust="0"/>
    <p:restoredTop sz="94660"/>
  </p:normalViewPr>
  <p:slideViewPr>
    <p:cSldViewPr snapToGrid="0">
      <p:cViewPr varScale="1">
        <p:scale>
          <a:sx n="101" d="100"/>
          <a:sy n="101" d="100"/>
        </p:scale>
        <p:origin x="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334AF-2C18-5B49-9275-AF422E6F3F43}" type="datetimeFigureOut">
              <a:t>27.05.2022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D322D-BA27-F74F-BE80-1AF7B024566A}" type="slidenum">
              <a:t>‹#›</a:t>
            </a:fld>
            <a:endParaRPr lang="tr-TR"/>
          </a:p>
        </p:txBody>
      </p:sp>
    </p:spTree>
    <p:extLst>
      <p:ext uri="{BB962C8B-B14F-4D97-AF65-F5344CB8AC3E}">
        <p14:creationId xmlns:p14="http://schemas.microsoft.com/office/powerpoint/2010/main" val="71288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5: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7: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8: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8: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9: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9: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C385DBA-0BFA-4EF9-BACF-79386F574066}" type="datetimeFigureOut">
              <a:rPr lang="tr-TR" smtClean="0"/>
              <a:t>27.05.2022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FE9939-EB8D-41D5-88E5-9DDDF25F8119}" type="slidenum">
              <a:rPr lang="tr-TR" smtClean="0"/>
              <a:t>‹#›</a:t>
            </a:fld>
            <a:endParaRPr lang="tr-TR"/>
          </a:p>
        </p:txBody>
      </p:sp>
    </p:spTree>
    <p:extLst>
      <p:ext uri="{BB962C8B-B14F-4D97-AF65-F5344CB8AC3E}">
        <p14:creationId xmlns:p14="http://schemas.microsoft.com/office/powerpoint/2010/main" val="130823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C385DBA-0BFA-4EF9-BACF-79386F574066}" type="datetimeFigureOut">
              <a:rPr lang="tr-TR" smtClean="0"/>
              <a:t>27.05.2022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FE9939-EB8D-41D5-88E5-9DDDF25F8119}" type="slidenum">
              <a:rPr lang="tr-TR" smtClean="0"/>
              <a:t>‹#›</a:t>
            </a:fld>
            <a:endParaRPr lang="tr-TR"/>
          </a:p>
        </p:txBody>
      </p:sp>
    </p:spTree>
    <p:extLst>
      <p:ext uri="{BB962C8B-B14F-4D97-AF65-F5344CB8AC3E}">
        <p14:creationId xmlns:p14="http://schemas.microsoft.com/office/powerpoint/2010/main" val="224218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C385DBA-0BFA-4EF9-BACF-79386F574066}" type="datetimeFigureOut">
              <a:rPr lang="tr-TR" smtClean="0"/>
              <a:t>27.05.2022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FE9939-EB8D-41D5-88E5-9DDDF25F8119}" type="slidenum">
              <a:rPr lang="tr-TR" smtClean="0"/>
              <a:t>‹#›</a:t>
            </a:fld>
            <a:endParaRPr lang="tr-TR"/>
          </a:p>
        </p:txBody>
      </p:sp>
    </p:spTree>
    <p:extLst>
      <p:ext uri="{BB962C8B-B14F-4D97-AF65-F5344CB8AC3E}">
        <p14:creationId xmlns:p14="http://schemas.microsoft.com/office/powerpoint/2010/main" val="40030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C385DBA-0BFA-4EF9-BACF-79386F574066}" type="datetimeFigureOut">
              <a:rPr lang="tr-TR" smtClean="0"/>
              <a:t>27.05.2022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FE9939-EB8D-41D5-88E5-9DDDF25F8119}" type="slidenum">
              <a:rPr lang="tr-TR" smtClean="0"/>
              <a:t>‹#›</a:t>
            </a:fld>
            <a:endParaRPr lang="tr-TR"/>
          </a:p>
        </p:txBody>
      </p:sp>
    </p:spTree>
    <p:extLst>
      <p:ext uri="{BB962C8B-B14F-4D97-AF65-F5344CB8AC3E}">
        <p14:creationId xmlns:p14="http://schemas.microsoft.com/office/powerpoint/2010/main" val="120442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C385DBA-0BFA-4EF9-BACF-79386F574066}" type="datetimeFigureOut">
              <a:rPr lang="tr-TR" smtClean="0"/>
              <a:t>27.05.2022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FE9939-EB8D-41D5-88E5-9DDDF25F8119}" type="slidenum">
              <a:rPr lang="tr-TR" smtClean="0"/>
              <a:t>‹#›</a:t>
            </a:fld>
            <a:endParaRPr lang="tr-TR"/>
          </a:p>
        </p:txBody>
      </p:sp>
    </p:spTree>
    <p:extLst>
      <p:ext uri="{BB962C8B-B14F-4D97-AF65-F5344CB8AC3E}">
        <p14:creationId xmlns:p14="http://schemas.microsoft.com/office/powerpoint/2010/main" val="184280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C385DBA-0BFA-4EF9-BACF-79386F574066}" type="datetimeFigureOut">
              <a:rPr lang="tr-TR" smtClean="0"/>
              <a:t>27.05.2022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FE9939-EB8D-41D5-88E5-9DDDF25F8119}" type="slidenum">
              <a:rPr lang="tr-TR" smtClean="0"/>
              <a:t>‹#›</a:t>
            </a:fld>
            <a:endParaRPr lang="tr-TR"/>
          </a:p>
        </p:txBody>
      </p:sp>
    </p:spTree>
    <p:extLst>
      <p:ext uri="{BB962C8B-B14F-4D97-AF65-F5344CB8AC3E}">
        <p14:creationId xmlns:p14="http://schemas.microsoft.com/office/powerpoint/2010/main" val="79609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C385DBA-0BFA-4EF9-BACF-79386F574066}" type="datetimeFigureOut">
              <a:rPr lang="tr-TR" smtClean="0"/>
              <a:t>27.05.2022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7FE9939-EB8D-41D5-88E5-9DDDF25F8119}" type="slidenum">
              <a:rPr lang="tr-TR" smtClean="0"/>
              <a:t>‹#›</a:t>
            </a:fld>
            <a:endParaRPr lang="tr-TR"/>
          </a:p>
        </p:txBody>
      </p:sp>
    </p:spTree>
    <p:extLst>
      <p:ext uri="{BB962C8B-B14F-4D97-AF65-F5344CB8AC3E}">
        <p14:creationId xmlns:p14="http://schemas.microsoft.com/office/powerpoint/2010/main" val="251022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C385DBA-0BFA-4EF9-BACF-79386F574066}" type="datetimeFigureOut">
              <a:rPr lang="tr-TR" smtClean="0"/>
              <a:t>27.05.2022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7FE9939-EB8D-41D5-88E5-9DDDF25F8119}" type="slidenum">
              <a:rPr lang="tr-TR" smtClean="0"/>
              <a:t>‹#›</a:t>
            </a:fld>
            <a:endParaRPr lang="tr-TR"/>
          </a:p>
        </p:txBody>
      </p:sp>
    </p:spTree>
    <p:extLst>
      <p:ext uri="{BB962C8B-B14F-4D97-AF65-F5344CB8AC3E}">
        <p14:creationId xmlns:p14="http://schemas.microsoft.com/office/powerpoint/2010/main" val="105921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C385DBA-0BFA-4EF9-BACF-79386F574066}" type="datetimeFigureOut">
              <a:rPr lang="tr-TR" smtClean="0"/>
              <a:t>27.05.2022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7FE9939-EB8D-41D5-88E5-9DDDF25F8119}" type="slidenum">
              <a:rPr lang="tr-TR" smtClean="0"/>
              <a:t>‹#›</a:t>
            </a:fld>
            <a:endParaRPr lang="tr-TR"/>
          </a:p>
        </p:txBody>
      </p:sp>
    </p:spTree>
    <p:extLst>
      <p:ext uri="{BB962C8B-B14F-4D97-AF65-F5344CB8AC3E}">
        <p14:creationId xmlns:p14="http://schemas.microsoft.com/office/powerpoint/2010/main" val="65506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C385DBA-0BFA-4EF9-BACF-79386F574066}" type="datetimeFigureOut">
              <a:rPr lang="tr-TR" smtClean="0"/>
              <a:t>27.05.2022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FE9939-EB8D-41D5-88E5-9DDDF25F8119}" type="slidenum">
              <a:rPr lang="tr-TR" smtClean="0"/>
              <a:t>‹#›</a:t>
            </a:fld>
            <a:endParaRPr lang="tr-TR"/>
          </a:p>
        </p:txBody>
      </p:sp>
    </p:spTree>
    <p:extLst>
      <p:ext uri="{BB962C8B-B14F-4D97-AF65-F5344CB8AC3E}">
        <p14:creationId xmlns:p14="http://schemas.microsoft.com/office/powerpoint/2010/main" val="4245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C385DBA-0BFA-4EF9-BACF-79386F574066}" type="datetimeFigureOut">
              <a:rPr lang="tr-TR" smtClean="0"/>
              <a:t>27.05.2022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FE9939-EB8D-41D5-88E5-9DDDF25F8119}" type="slidenum">
              <a:rPr lang="tr-TR" smtClean="0"/>
              <a:t>‹#›</a:t>
            </a:fld>
            <a:endParaRPr lang="tr-TR"/>
          </a:p>
        </p:txBody>
      </p:sp>
    </p:spTree>
    <p:extLst>
      <p:ext uri="{BB962C8B-B14F-4D97-AF65-F5344CB8AC3E}">
        <p14:creationId xmlns:p14="http://schemas.microsoft.com/office/powerpoint/2010/main" val="227621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85DBA-0BFA-4EF9-BACF-79386F574066}" type="datetimeFigureOut">
              <a:rPr lang="tr-TR" smtClean="0"/>
              <a:t>27.05.2022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E9939-EB8D-41D5-88E5-9DDDF25F8119}" type="slidenum">
              <a:rPr lang="tr-TR" smtClean="0"/>
              <a:t>‹#›</a:t>
            </a:fld>
            <a:endParaRPr lang="tr-TR"/>
          </a:p>
        </p:txBody>
      </p:sp>
    </p:spTree>
    <p:extLst>
      <p:ext uri="{BB962C8B-B14F-4D97-AF65-F5344CB8AC3E}">
        <p14:creationId xmlns:p14="http://schemas.microsoft.com/office/powerpoint/2010/main" val="2635891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Greystone Veterinary Hospital + Urgent Care - Veterinarian in Seven Hills,  OH US">
            <a:extLst>
              <a:ext uri="{FF2B5EF4-FFF2-40B4-BE49-F238E27FC236}">
                <a16:creationId xmlns:a16="http://schemas.microsoft.com/office/drawing/2014/main" id="{05F30F9F-07C9-7345-9D64-9D844A561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89" y="68863"/>
            <a:ext cx="12192000" cy="5159513"/>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ctrTitle"/>
          </p:nvPr>
        </p:nvSpPr>
        <p:spPr>
          <a:xfrm>
            <a:off x="1357389" y="769613"/>
            <a:ext cx="9144000" cy="3033367"/>
          </a:xfrm>
          <a:ln w="38100">
            <a:solidFill>
              <a:srgbClr val="883143"/>
            </a:solidFill>
          </a:ln>
        </p:spPr>
        <p:style>
          <a:lnRef idx="2">
            <a:schemeClr val="accent2"/>
          </a:lnRef>
          <a:fillRef idx="1">
            <a:schemeClr val="lt1"/>
          </a:fillRef>
          <a:effectRef idx="0">
            <a:schemeClr val="accent2"/>
          </a:effectRef>
          <a:fontRef idx="minor">
            <a:schemeClr val="dk1"/>
          </a:fontRef>
        </p:style>
        <p:txBody>
          <a:bodyPr>
            <a:noAutofit/>
          </a:bodyPr>
          <a:lstStyle/>
          <a:p>
            <a:r>
              <a:rPr lang="tr-TR" sz="4000" b="1" dirty="0"/>
              <a:t>Ziyaret programı </a:t>
            </a:r>
            <a:br>
              <a:rPr lang="tr-TR" sz="4000" b="1" dirty="0"/>
            </a:br>
            <a:r>
              <a:rPr lang="tr-TR" sz="2800" b="1" dirty="0"/>
              <a:t>&amp;</a:t>
            </a:r>
            <a:r>
              <a:rPr lang="tr-TR" sz="4000" b="1" dirty="0"/>
              <a:t> </a:t>
            </a:r>
            <a:br>
              <a:rPr lang="tr-TR" sz="4000" b="1" dirty="0"/>
            </a:br>
            <a:r>
              <a:rPr lang="tr-TR" sz="4000" b="1" dirty="0"/>
              <a:t>Fakülte ve değerlendiricilerin hazırlıkları</a:t>
            </a:r>
            <a:br>
              <a:rPr lang="tr-TR" sz="4000" b="1" dirty="0"/>
            </a:br>
            <a:r>
              <a:rPr lang="tr-TR" sz="2800" b="1" dirty="0"/>
              <a:t>&amp;</a:t>
            </a:r>
            <a:r>
              <a:rPr lang="tr-TR" sz="4000" b="1" dirty="0"/>
              <a:t> </a:t>
            </a:r>
            <a:br>
              <a:rPr lang="tr-TR" sz="4000" b="1" dirty="0"/>
            </a:br>
            <a:r>
              <a:rPr lang="tr-TR" sz="4000" b="1" dirty="0"/>
              <a:t>Değerlendirici görev tanımları</a:t>
            </a:r>
          </a:p>
        </p:txBody>
      </p:sp>
      <p:sp>
        <p:nvSpPr>
          <p:cNvPr id="3" name="Alt Başlık 2"/>
          <p:cNvSpPr>
            <a:spLocks noGrp="1"/>
          </p:cNvSpPr>
          <p:nvPr>
            <p:ph type="subTitle" idx="1"/>
          </p:nvPr>
        </p:nvSpPr>
        <p:spPr>
          <a:xfrm>
            <a:off x="683621" y="4571703"/>
            <a:ext cx="10491537" cy="1655762"/>
          </a:xfrm>
          <a:ln>
            <a:solidFill>
              <a:srgbClr val="883143"/>
            </a:solidFill>
          </a:ln>
        </p:spPr>
        <p:style>
          <a:lnRef idx="2">
            <a:schemeClr val="accent2"/>
          </a:lnRef>
          <a:fillRef idx="1">
            <a:schemeClr val="lt1"/>
          </a:fillRef>
          <a:effectRef idx="0">
            <a:schemeClr val="accent2"/>
          </a:effectRef>
          <a:fontRef idx="minor">
            <a:schemeClr val="dk1"/>
          </a:fontRef>
        </p:style>
        <p:txBody>
          <a:bodyPr>
            <a:normAutofit/>
          </a:bodyPr>
          <a:lstStyle/>
          <a:p>
            <a:r>
              <a:rPr lang="tr-TR" sz="4800" b="1" dirty="0" err="1"/>
              <a:t>Doç.Dr</a:t>
            </a:r>
            <a:r>
              <a:rPr lang="tr-TR" sz="4800" b="1" dirty="0"/>
              <a:t>. Begüm YURDAKÖK DİKMEN</a:t>
            </a:r>
          </a:p>
        </p:txBody>
      </p:sp>
      <p:pic>
        <p:nvPicPr>
          <p:cNvPr id="30722" name="Picture 2">
            <a:extLst>
              <a:ext uri="{FF2B5EF4-FFF2-40B4-BE49-F238E27FC236}">
                <a16:creationId xmlns:a16="http://schemas.microsoft.com/office/drawing/2014/main" id="{4148D20E-2C5B-AE45-959B-FD25DBBEE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08600"/>
            <a:ext cx="12166600" cy="154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C7227A-CC8D-594E-B5BA-C19AF04418BF}"/>
              </a:ext>
            </a:extLst>
          </p:cNvPr>
          <p:cNvSpPr txBox="1"/>
          <p:nvPr/>
        </p:nvSpPr>
        <p:spPr>
          <a:xfrm>
            <a:off x="9817100" y="5765800"/>
            <a:ext cx="2224391" cy="923330"/>
          </a:xfrm>
          <a:prstGeom prst="rect">
            <a:avLst/>
          </a:prstGeom>
          <a:noFill/>
        </p:spPr>
        <p:txBody>
          <a:bodyPr wrap="none" rtlCol="0">
            <a:spAutoFit/>
          </a:bodyPr>
          <a:lstStyle/>
          <a:p>
            <a:pPr algn="ctr"/>
            <a:r>
              <a:rPr lang="tr-TR" b="1">
                <a:solidFill>
                  <a:schemeClr val="bg1"/>
                </a:solidFill>
              </a:rPr>
              <a:t>28.05.2022</a:t>
            </a:r>
          </a:p>
          <a:p>
            <a:pPr algn="ctr"/>
            <a:r>
              <a:rPr lang="tr-TR" b="1">
                <a:solidFill>
                  <a:schemeClr val="bg1"/>
                </a:solidFill>
              </a:rPr>
              <a:t>Değerlendirici Eğitimi</a:t>
            </a:r>
          </a:p>
          <a:p>
            <a:pPr algn="ctr"/>
            <a:r>
              <a:rPr lang="tr-TR" b="1">
                <a:solidFill>
                  <a:schemeClr val="bg1"/>
                </a:solidFill>
              </a:rPr>
              <a:t>Ankara</a:t>
            </a:r>
          </a:p>
        </p:txBody>
      </p:sp>
    </p:spTree>
    <p:extLst>
      <p:ext uri="{BB962C8B-B14F-4D97-AF65-F5344CB8AC3E}">
        <p14:creationId xmlns:p14="http://schemas.microsoft.com/office/powerpoint/2010/main" val="33824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Ortak Değerlendirme</a:t>
            </a:r>
          </a:p>
        </p:txBody>
      </p:sp>
      <p:sp>
        <p:nvSpPr>
          <p:cNvPr id="3" name="İçerik Yer Tutucusu 2"/>
          <p:cNvSpPr>
            <a:spLocks noGrp="1"/>
          </p:cNvSpPr>
          <p:nvPr>
            <p:ph idx="1"/>
          </p:nvPr>
        </p:nvSpPr>
        <p:spPr/>
        <p:txBody>
          <a:bodyPr>
            <a:normAutofit fontScale="92500"/>
          </a:bodyPr>
          <a:lstStyle/>
          <a:p>
            <a:r>
              <a:rPr lang="tr-TR" dirty="0"/>
              <a:t>Değerlendirilen kurumdan gelen resmi bir talep üzerine, süre ve finansal tasarruf amacı ile VAK, diğer veteriner akreditasyon kurumlarıyla birlikte ortak değerlendirmeler yapılmasını kabul edebilir. </a:t>
            </a:r>
          </a:p>
          <a:p>
            <a:r>
              <a:rPr lang="tr-TR" dirty="0"/>
              <a:t>Ancak; - Ortak Değerlendirme Ekibi, diğerlerinin yanı sıra 1 TVHEDS Koordinatörü, 1 Öğrenci ve en az 2 TVHEDS değerlendiricisi içermelidir. </a:t>
            </a:r>
          </a:p>
          <a:p>
            <a:r>
              <a:rPr lang="tr-TR" dirty="0"/>
              <a:t>- Tüm TVHEDS değerlendirme alanları ortak değerlendirme ekibinde yer almalıdır. </a:t>
            </a:r>
          </a:p>
          <a:p>
            <a:r>
              <a:rPr lang="tr-TR" dirty="0"/>
              <a:t>- Değerlendirme Anlaşması, ÖDR ve Değerlendirme Raporu, TVHEDS ve SDS ile tam bir uyum içerisinde hazırlanmalıdır. </a:t>
            </a:r>
          </a:p>
          <a:p>
            <a:r>
              <a:rPr lang="tr-TR" dirty="0"/>
              <a:t>- Değerlendirme programı, TVHEDS-SDS ile uyumlu olmalıdır.</a:t>
            </a:r>
          </a:p>
        </p:txBody>
      </p:sp>
      <p:pic>
        <p:nvPicPr>
          <p:cNvPr id="7170" name="Picture 2" descr="EAEVE / AEEEV">
            <a:extLst>
              <a:ext uri="{FF2B5EF4-FFF2-40B4-BE49-F238E27FC236}">
                <a16:creationId xmlns:a16="http://schemas.microsoft.com/office/drawing/2014/main" id="{8E8C78BD-8421-2642-A9CA-7B4F408DC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6058" y="142015"/>
            <a:ext cx="2710898" cy="1683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39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89560" y="856180"/>
            <a:ext cx="4560584" cy="1128068"/>
          </a:xfrm>
        </p:spPr>
        <p:txBody>
          <a:bodyPr anchor="ctr">
            <a:normAutofit/>
          </a:bodyPr>
          <a:lstStyle/>
          <a:p>
            <a:r>
              <a:rPr lang="tr-TR" sz="3700"/>
              <a:t>Değerlendiricilerin temel görevleri;</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0719" y="2330505"/>
            <a:ext cx="4559425" cy="3979585"/>
          </a:xfrm>
        </p:spPr>
        <p:txBody>
          <a:bodyPr anchor="ctr">
            <a:normAutofit/>
          </a:bodyPr>
          <a:lstStyle/>
          <a:p>
            <a:r>
              <a:rPr lang="tr-TR" sz="2000"/>
              <a:t>Ziyaret edilen kurum tarafından verilen veteriner hekimlik yetkisinin TVHEDS standartları ile uyumlu olup olmadığını belirlemektir</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veterinarian (【İsim】) Anlamı, Kullanım ve Okuma | Engoo Words">
            <a:extLst>
              <a:ext uri="{FF2B5EF4-FFF2-40B4-BE49-F238E27FC236}">
                <a16:creationId xmlns:a16="http://schemas.microsoft.com/office/drawing/2014/main" id="{3DAB47A5-6CF0-234E-8305-3EEAE0C0EE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2" r="2"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228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227534" y="-782"/>
            <a:ext cx="5251316" cy="1807305"/>
          </a:xfrm>
        </p:spPr>
        <p:txBody>
          <a:bodyPr>
            <a:normAutofit/>
          </a:bodyPr>
          <a:lstStyle/>
          <a:p>
            <a:r>
              <a:rPr lang="tr-TR" dirty="0"/>
              <a:t>Değerlendiricilerin görevleri-1</a:t>
            </a:r>
          </a:p>
        </p:txBody>
      </p:sp>
      <p:sp>
        <p:nvSpPr>
          <p:cNvPr id="3" name="İçerik Yer Tutucusu 2"/>
          <p:cNvSpPr>
            <a:spLocks noGrp="1"/>
          </p:cNvSpPr>
          <p:nvPr>
            <p:ph idx="1"/>
          </p:nvPr>
        </p:nvSpPr>
        <p:spPr>
          <a:xfrm>
            <a:off x="543381" y="1577923"/>
            <a:ext cx="4619621" cy="3843666"/>
          </a:xfrm>
        </p:spPr>
        <p:txBody>
          <a:bodyPr>
            <a:noAutofit/>
          </a:bodyPr>
          <a:lstStyle/>
          <a:p>
            <a:r>
              <a:rPr lang="tr-TR"/>
              <a:t>değerlendirmeden önce, Ana Öz Değerlendirme Raporunu (AnaÖDR) okumak, kendilerine verilen ilgili bölümler için (Başkan ve Koordinatör tarafından yönlendirilen) taslak raporunu yazmak ve değerlendirmeden en geç </a:t>
            </a:r>
            <a:r>
              <a:rPr lang="tr-TR" b="1"/>
              <a:t>2,5 hafta önce açıklığa kavuşturulacak soru ve konu listesiyle birlikte koordinatöre iletmek</a:t>
            </a:r>
          </a:p>
        </p:txBody>
      </p:sp>
      <p:pic>
        <p:nvPicPr>
          <p:cNvPr id="9218" name="Picture 2" descr="HOW TO WRITE CHAPTER ONE OF A FINAL YEAR PROJECT- 8 Steps you need to know  - Writers King Professional Content Writing Services">
            <a:extLst>
              <a:ext uri="{FF2B5EF4-FFF2-40B4-BE49-F238E27FC236}">
                <a16:creationId xmlns:a16="http://schemas.microsoft.com/office/drawing/2014/main" id="{D04BAE44-CD33-B242-B77A-7FD86B4C20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05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Staff Duties and Responsibilities - hmhub">
            <a:extLst>
              <a:ext uri="{FF2B5EF4-FFF2-40B4-BE49-F238E27FC236}">
                <a16:creationId xmlns:a16="http://schemas.microsoft.com/office/drawing/2014/main" id="{9DBBE9D1-612A-AB4D-AA13-8164606DFD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91" r="26464" b="349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94109" y="364909"/>
            <a:ext cx="6619811" cy="1344975"/>
          </a:xfrm>
        </p:spPr>
        <p:txBody>
          <a:bodyPr>
            <a:normAutofit/>
          </a:bodyPr>
          <a:lstStyle/>
          <a:p>
            <a:r>
              <a:rPr lang="tr-TR" sz="4000"/>
              <a:t>Değerlendiricilerin görevleri-2</a:t>
            </a:r>
          </a:p>
        </p:txBody>
      </p:sp>
      <p:sp>
        <p:nvSpPr>
          <p:cNvPr id="3" name="İçerik Yer Tutucusu 2"/>
          <p:cNvSpPr>
            <a:spLocks noGrp="1"/>
          </p:cNvSpPr>
          <p:nvPr>
            <p:ph idx="1"/>
          </p:nvPr>
        </p:nvSpPr>
        <p:spPr>
          <a:xfrm>
            <a:off x="594109" y="1643270"/>
            <a:ext cx="6620505" cy="4251503"/>
          </a:xfrm>
        </p:spPr>
        <p:txBody>
          <a:bodyPr>
            <a:normAutofit/>
          </a:bodyPr>
          <a:lstStyle/>
          <a:p>
            <a:pPr marL="0" indent="0">
              <a:buNone/>
            </a:pPr>
            <a:r>
              <a:rPr lang="tr-TR" sz="2000"/>
              <a:t>Değerlendirme sırasında, </a:t>
            </a:r>
          </a:p>
          <a:p>
            <a:r>
              <a:rPr lang="tr-TR" sz="2000"/>
              <a:t>AnaÖDR'de verilen bilgilerin doğruluğunu kontrol etmek, </a:t>
            </a:r>
          </a:p>
          <a:p>
            <a:r>
              <a:rPr lang="tr-TR" sz="2000"/>
              <a:t>tesisleri ziyaret etmek, </a:t>
            </a:r>
          </a:p>
          <a:p>
            <a:r>
              <a:rPr lang="tr-TR" sz="2000"/>
              <a:t>veri tabanlarını incelemek, </a:t>
            </a:r>
          </a:p>
          <a:p>
            <a:r>
              <a:rPr lang="tr-TR" sz="2000"/>
              <a:t>öğrencilerle, personelle, ulusal veteriner derneklerinin temsilcileri ve diğer paydaşlarla görüşmek, </a:t>
            </a:r>
          </a:p>
          <a:p>
            <a:r>
              <a:rPr lang="tr-TR" sz="2000"/>
              <a:t>değerlendirme raporu taslağının yazılması için eksik bilgileri istemek ve </a:t>
            </a:r>
          </a:p>
          <a:p>
            <a:r>
              <a:rPr lang="tr-TR" sz="2000"/>
              <a:t>ekibin diğer üyeleri ile iş birliği içinde kendi bölümlerini oluşturmak</a:t>
            </a:r>
          </a:p>
        </p:txBody>
      </p:sp>
    </p:spTree>
    <p:extLst>
      <p:ext uri="{BB962C8B-B14F-4D97-AF65-F5344CB8AC3E}">
        <p14:creationId xmlns:p14="http://schemas.microsoft.com/office/powerpoint/2010/main" val="83251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Decoding The Executive Assistant: Key Responsibilities &amp; Duties">
            <a:extLst>
              <a:ext uri="{FF2B5EF4-FFF2-40B4-BE49-F238E27FC236}">
                <a16:creationId xmlns:a16="http://schemas.microsoft.com/office/drawing/2014/main" id="{67D8BC0C-89A8-5F4E-BF87-D77E43D5FF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709"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94804" y="640263"/>
            <a:ext cx="6619811" cy="1344975"/>
          </a:xfrm>
        </p:spPr>
        <p:txBody>
          <a:bodyPr>
            <a:normAutofit/>
          </a:bodyPr>
          <a:lstStyle/>
          <a:p>
            <a:r>
              <a:rPr lang="tr-TR" sz="4000"/>
              <a:t>Değerlendiricilerin görevleri-3</a:t>
            </a:r>
          </a:p>
        </p:txBody>
      </p:sp>
      <p:sp>
        <p:nvSpPr>
          <p:cNvPr id="3" name="İçerik Yer Tutucusu 2"/>
          <p:cNvSpPr>
            <a:spLocks noGrp="1"/>
          </p:cNvSpPr>
          <p:nvPr>
            <p:ph idx="1"/>
          </p:nvPr>
        </p:nvSpPr>
        <p:spPr>
          <a:xfrm>
            <a:off x="594109" y="2121763"/>
            <a:ext cx="6620505" cy="3773010"/>
          </a:xfrm>
        </p:spPr>
        <p:txBody>
          <a:bodyPr>
            <a:normAutofit/>
          </a:bodyPr>
          <a:lstStyle/>
          <a:p>
            <a:pPr marL="0" indent="0">
              <a:buNone/>
            </a:pPr>
            <a:r>
              <a:rPr lang="tr-TR" sz="2400"/>
              <a:t>Değerlendirmeden hemen sonra</a:t>
            </a:r>
          </a:p>
          <a:p>
            <a:r>
              <a:rPr lang="tr-TR" sz="2400"/>
              <a:t>Değerlendirme raporunun son taslağıyla ilgili yorumlarını koordinatöre ve </a:t>
            </a:r>
          </a:p>
          <a:p>
            <a:r>
              <a:rPr lang="tr-TR" sz="2400"/>
              <a:t>Değerlendirme ziyareti sonrası anketi (Ek 17) ile </a:t>
            </a:r>
          </a:p>
          <a:p>
            <a:r>
              <a:rPr lang="tr-TR" sz="2400"/>
              <a:t>Değerlendiricilerin birbirlerini değerlendirdiği anketi (Ek 18) VEDEK sekretaryasına göndermek. </a:t>
            </a:r>
          </a:p>
        </p:txBody>
      </p:sp>
    </p:spTree>
    <p:extLst>
      <p:ext uri="{BB962C8B-B14F-4D97-AF65-F5344CB8AC3E}">
        <p14:creationId xmlns:p14="http://schemas.microsoft.com/office/powerpoint/2010/main" val="429041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Takım başkanının temel görevleri</a:t>
            </a:r>
          </a:p>
        </p:txBody>
      </p:sp>
      <p:sp>
        <p:nvSpPr>
          <p:cNvPr id="3" name="İçerik Yer Tutucusu 2"/>
          <p:cNvSpPr>
            <a:spLocks noGrp="1"/>
          </p:cNvSpPr>
          <p:nvPr>
            <p:ph idx="1"/>
          </p:nvPr>
        </p:nvSpPr>
        <p:spPr/>
        <p:txBody>
          <a:bodyPr>
            <a:normAutofit fontScale="92500" lnSpcReduction="10000"/>
          </a:bodyPr>
          <a:lstStyle/>
          <a:p>
            <a:r>
              <a:rPr lang="tr-TR" dirty="0"/>
              <a:t>ziyaret öncesi ve sonrasında yapılacak </a:t>
            </a:r>
            <a:r>
              <a:rPr lang="tr-TR" b="1" dirty="0">
                <a:solidFill>
                  <a:srgbClr val="FF0000"/>
                </a:solidFill>
              </a:rPr>
              <a:t>toplantıları</a:t>
            </a:r>
            <a:r>
              <a:rPr lang="tr-TR" dirty="0"/>
              <a:t> düzenler.</a:t>
            </a:r>
          </a:p>
          <a:p>
            <a:r>
              <a:rPr lang="tr-TR" dirty="0"/>
              <a:t>Değerlendirme sürecinde ilgili bütün </a:t>
            </a:r>
            <a:r>
              <a:rPr lang="tr-TR" b="1" dirty="0">
                <a:solidFill>
                  <a:srgbClr val="FF0000"/>
                </a:solidFill>
              </a:rPr>
              <a:t>paydaşlarla iletişimi </a:t>
            </a:r>
            <a:r>
              <a:rPr lang="tr-TR" dirty="0"/>
              <a:t>sağlar. Ziyaretin planlanan şekilde gerçekleşmesi için gerekli kontrolleri yapar.</a:t>
            </a:r>
          </a:p>
          <a:p>
            <a:r>
              <a:rPr lang="tr-TR" dirty="0"/>
              <a:t>Değerlendiriciler tarafından gerçekleştirilen inceleme ve değerlendirmelerde, kurumsal dış değerlendirme ölçütleri kapsamında </a:t>
            </a:r>
            <a:r>
              <a:rPr lang="tr-TR" b="1" dirty="0">
                <a:solidFill>
                  <a:srgbClr val="FF0000"/>
                </a:solidFill>
              </a:rPr>
              <a:t>objektif ve gerçekçi bir değerlendirme yapılmasını güvence altına alır</a:t>
            </a:r>
            <a:r>
              <a:rPr lang="tr-TR" dirty="0"/>
              <a:t>. </a:t>
            </a:r>
          </a:p>
          <a:p>
            <a:r>
              <a:rPr lang="tr-TR" dirty="0"/>
              <a:t>Değerlendirme sırasında </a:t>
            </a:r>
            <a:r>
              <a:rPr lang="tr-TR" b="1" dirty="0">
                <a:solidFill>
                  <a:srgbClr val="0070C0"/>
                </a:solidFill>
              </a:rPr>
              <a:t>tüm toplantılara başkanlık etmek</a:t>
            </a:r>
            <a:r>
              <a:rPr lang="tr-TR" dirty="0"/>
              <a:t>, </a:t>
            </a:r>
          </a:p>
          <a:p>
            <a:r>
              <a:rPr lang="tr-TR" dirty="0"/>
              <a:t>Değerlendirme sırasında </a:t>
            </a:r>
            <a:r>
              <a:rPr lang="tr-TR" b="1" dirty="0">
                <a:solidFill>
                  <a:srgbClr val="0070C0"/>
                </a:solidFill>
              </a:rPr>
              <a:t>öngörülemeyen bir durum ortaya çıktığında (değerlendirme ekibine danıştıktan sonra) kararlar almak ve daha sonra, değerlendirme raporunu tartışmak ve ortaya çıkabilecek herhangi bir soruyu yanıtlamak için </a:t>
            </a:r>
            <a:r>
              <a:rPr lang="tr-TR" b="1" dirty="0" err="1">
                <a:solidFill>
                  <a:srgbClr val="0070C0"/>
                </a:solidFill>
              </a:rPr>
              <a:t>VAK'da</a:t>
            </a:r>
            <a:r>
              <a:rPr lang="tr-TR" b="1" dirty="0">
                <a:solidFill>
                  <a:srgbClr val="0070C0"/>
                </a:solidFill>
              </a:rPr>
              <a:t> hazır bulunmaktır</a:t>
            </a:r>
          </a:p>
        </p:txBody>
      </p:sp>
      <p:sp>
        <p:nvSpPr>
          <p:cNvPr id="4" name="AutoShape 2" descr="5 C's to become a successful Team Leader - Asia Inc. 500">
            <a:extLst>
              <a:ext uri="{FF2B5EF4-FFF2-40B4-BE49-F238E27FC236}">
                <a16:creationId xmlns:a16="http://schemas.microsoft.com/office/drawing/2014/main" id="{C721F503-08EC-224E-BE09-30ECBBC55B0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5 C's to become a successful Team Leader - Asia Inc. 500">
            <a:extLst>
              <a:ext uri="{FF2B5EF4-FFF2-40B4-BE49-F238E27FC236}">
                <a16:creationId xmlns:a16="http://schemas.microsoft.com/office/drawing/2014/main" id="{F941FBEC-68CC-7B4D-8666-9860EC4B728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Picture 6">
            <a:extLst>
              <a:ext uri="{FF2B5EF4-FFF2-40B4-BE49-F238E27FC236}">
                <a16:creationId xmlns:a16="http://schemas.microsoft.com/office/drawing/2014/main" id="{B0F78630-438B-1F42-B1E9-FE5765624A04}"/>
              </a:ext>
            </a:extLst>
          </p:cNvPr>
          <p:cNvPicPr>
            <a:picLocks noChangeAspect="1"/>
          </p:cNvPicPr>
          <p:nvPr/>
        </p:nvPicPr>
        <p:blipFill>
          <a:blip r:embed="rId2"/>
          <a:stretch>
            <a:fillRect/>
          </a:stretch>
        </p:blipFill>
        <p:spPr>
          <a:xfrm>
            <a:off x="8348870" y="235364"/>
            <a:ext cx="3180522" cy="1590261"/>
          </a:xfrm>
          <a:prstGeom prst="rect">
            <a:avLst/>
          </a:prstGeom>
        </p:spPr>
      </p:pic>
    </p:spTree>
    <p:extLst>
      <p:ext uri="{BB962C8B-B14F-4D97-AF65-F5344CB8AC3E}">
        <p14:creationId xmlns:p14="http://schemas.microsoft.com/office/powerpoint/2010/main" val="134220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1137034" y="609597"/>
            <a:ext cx="9392421" cy="1330841"/>
          </a:xfrm>
        </p:spPr>
        <p:txBody>
          <a:bodyPr>
            <a:normAutofit/>
          </a:bodyPr>
          <a:lstStyle/>
          <a:p>
            <a:r>
              <a:rPr lang="tr-TR" dirty="0"/>
              <a:t>Koordinatörün temel görevleri</a:t>
            </a:r>
          </a:p>
        </p:txBody>
      </p:sp>
      <p:sp>
        <p:nvSpPr>
          <p:cNvPr id="3" name="İçerik Yer Tutucusu 2"/>
          <p:cNvSpPr>
            <a:spLocks noGrp="1"/>
          </p:cNvSpPr>
          <p:nvPr>
            <p:ph idx="1"/>
          </p:nvPr>
        </p:nvSpPr>
        <p:spPr>
          <a:xfrm>
            <a:off x="1137033" y="2198362"/>
            <a:ext cx="5343279" cy="4659638"/>
          </a:xfrm>
        </p:spPr>
        <p:txBody>
          <a:bodyPr>
            <a:normAutofit/>
          </a:bodyPr>
          <a:lstStyle/>
          <a:p>
            <a:r>
              <a:rPr lang="tr-TR"/>
              <a:t>- değerlendirme sürecini VEDEK sekretaryası, başkan ve değerlendirilen kurum ile yakın temas halinde koordine etmek, </a:t>
            </a:r>
          </a:p>
          <a:p>
            <a:r>
              <a:rPr lang="tr-TR"/>
              <a:t>- uzmanlara görevlerinde yardımcı olmak için kurum ile iletişimi kolaylaştırmak, </a:t>
            </a:r>
          </a:p>
          <a:p>
            <a:r>
              <a:rPr lang="tr-TR"/>
              <a:t>- SDS’lerine uyulmasını ve tüm raporların benzer ve eşit düzeyde olmasını sağlamak,</a:t>
            </a:r>
          </a:p>
        </p:txBody>
      </p:sp>
      <p:pic>
        <p:nvPicPr>
          <p:cNvPr id="13314" name="Picture 2" descr="Team Leader Interview Questions and Sample Answers">
            <a:extLst>
              <a:ext uri="{FF2B5EF4-FFF2-40B4-BE49-F238E27FC236}">
                <a16:creationId xmlns:a16="http://schemas.microsoft.com/office/drawing/2014/main" id="{68E7D470-5D51-D444-A73A-3E5E47A77D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321053"/>
            <a:ext cx="4788505" cy="3483637"/>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7214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İrtibat görevlisinin temel görevleri</a:t>
            </a:r>
          </a:p>
        </p:txBody>
      </p:sp>
      <p:sp>
        <p:nvSpPr>
          <p:cNvPr id="3" name="İçerik Yer Tutucusu 2"/>
          <p:cNvSpPr>
            <a:spLocks noGrp="1"/>
          </p:cNvSpPr>
          <p:nvPr>
            <p:ph idx="1"/>
          </p:nvPr>
        </p:nvSpPr>
        <p:spPr/>
        <p:txBody>
          <a:bodyPr>
            <a:normAutofit fontScale="92500" lnSpcReduction="10000"/>
          </a:bodyPr>
          <a:lstStyle/>
          <a:p>
            <a:r>
              <a:rPr lang="tr-TR" dirty="0"/>
              <a:t>- değerlendirme sürecini TVHEDS-SDS El Kitabına uygun şekilde kolaylaştırmak, </a:t>
            </a:r>
          </a:p>
          <a:p>
            <a:r>
              <a:rPr lang="tr-TR" dirty="0"/>
              <a:t>- değerlendirmeden önce, değerlendirme sırasında ve sonrasında VEDEK sekretaryası, koordinatör ve kurum yöneticisi ile yakın temas halinde olmak, </a:t>
            </a:r>
          </a:p>
          <a:p>
            <a:r>
              <a:rPr lang="tr-TR" dirty="0"/>
              <a:t>- değerlendiricilere değerlendirmeden önce ve değerlendirme sırasında talep edilen bilgileri sağlamak, herhangi bir teknik sorunu çözmeleri ve ilgili toplantıları en verimli şekilde yapmaları için yardımcı olmak</a:t>
            </a:r>
          </a:p>
          <a:p>
            <a:r>
              <a:rPr lang="tr-TR" dirty="0"/>
              <a:t>- TVHEDS-SDS ile kurumun yapısı ve işleyişini iyi bilmeli, </a:t>
            </a:r>
          </a:p>
          <a:p>
            <a:r>
              <a:rPr lang="tr-TR" dirty="0"/>
              <a:t>- e-posta yoluyla ve telefonla kolayca erişilebilir ve özellikle değerlendirme sırasında her zaman ulaşılabilir olmalıdır</a:t>
            </a:r>
          </a:p>
        </p:txBody>
      </p:sp>
      <p:pic>
        <p:nvPicPr>
          <p:cNvPr id="14338" name="Picture 2" descr="Help Icon Vector Male User Person Profile Avatar with Phone Symbol for  Business Contact and Communication in Flat Color Glyph Stock Vector -  Illustration of line, male: 145875272">
            <a:extLst>
              <a:ext uri="{FF2B5EF4-FFF2-40B4-BE49-F238E27FC236}">
                <a16:creationId xmlns:a16="http://schemas.microsoft.com/office/drawing/2014/main" id="{29E2BF71-D9CF-2A46-BFA9-099E0E06F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8643" y="65053"/>
            <a:ext cx="1925706" cy="192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704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46647" y="188839"/>
            <a:ext cx="11235224" cy="5855280"/>
          </a:xfrm>
          <a:prstGeom prst="rect">
            <a:avLst/>
          </a:prstGeom>
        </p:spPr>
      </p:pic>
      <p:pic>
        <p:nvPicPr>
          <p:cNvPr id="5" name="Resim 4"/>
          <p:cNvPicPr>
            <a:picLocks noChangeAspect="1"/>
          </p:cNvPicPr>
          <p:nvPr/>
        </p:nvPicPr>
        <p:blipFill>
          <a:blip r:embed="rId3"/>
          <a:stretch>
            <a:fillRect/>
          </a:stretch>
        </p:blipFill>
        <p:spPr>
          <a:xfrm>
            <a:off x="9561093" y="5351388"/>
            <a:ext cx="2322095" cy="1317773"/>
          </a:xfrm>
          <a:prstGeom prst="rect">
            <a:avLst/>
          </a:prstGeom>
        </p:spPr>
      </p:pic>
    </p:spTree>
    <p:extLst>
      <p:ext uri="{BB962C8B-B14F-4D97-AF65-F5344CB8AC3E}">
        <p14:creationId xmlns:p14="http://schemas.microsoft.com/office/powerpoint/2010/main" val="851330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C038-2A18-3D46-A8A9-FC9E19242CD4}"/>
              </a:ext>
            </a:extLst>
          </p:cNvPr>
          <p:cNvSpPr>
            <a:spLocks noGrp="1"/>
          </p:cNvSpPr>
          <p:nvPr>
            <p:ph type="title"/>
          </p:nvPr>
        </p:nvSpPr>
        <p:spPr/>
        <p:txBody>
          <a:bodyPr/>
          <a:lstStyle/>
          <a:p>
            <a:r>
              <a:rPr lang="en-US" b="1"/>
              <a:t>1. Ön Değerlendirme </a:t>
            </a:r>
            <a:br>
              <a:rPr lang="en-US"/>
            </a:br>
            <a:endParaRPr lang="tr-TR"/>
          </a:p>
        </p:txBody>
      </p:sp>
      <p:sp>
        <p:nvSpPr>
          <p:cNvPr id="3" name="Content Placeholder 2">
            <a:extLst>
              <a:ext uri="{FF2B5EF4-FFF2-40B4-BE49-F238E27FC236}">
                <a16:creationId xmlns:a16="http://schemas.microsoft.com/office/drawing/2014/main" id="{2EB7571D-4F45-AE42-9E71-2A04B9217CEB}"/>
              </a:ext>
            </a:extLst>
          </p:cNvPr>
          <p:cNvSpPr>
            <a:spLocks noGrp="1"/>
          </p:cNvSpPr>
          <p:nvPr>
            <p:ph idx="1"/>
          </p:nvPr>
        </p:nvSpPr>
        <p:spPr/>
        <p:txBody>
          <a:bodyPr/>
          <a:lstStyle/>
          <a:p>
            <a:r>
              <a:rPr lang="en-US"/>
              <a:t>Ön değerlendirmenin amacı, kurumun TVHEDS standartları ile VEDEK üyeliğine ilişkin genel bir değerlendirmedir. </a:t>
            </a:r>
          </a:p>
          <a:p>
            <a:r>
              <a:rPr lang="en-US"/>
              <a:t>Bu ön değerlendirme, değerlendirme ziyaretinin bir parçasıdır ve 5 yıl içerisinde kurum ana değerlendirme ziyaretini talep etmesi gerekir. </a:t>
            </a:r>
          </a:p>
          <a:p>
            <a:r>
              <a:rPr lang="en-US"/>
              <a:t>Üyelik için aday olan kurumlar bu ön değerlendirme ziyaretini geçirmelidir. </a:t>
            </a:r>
          </a:p>
          <a:p>
            <a:endParaRPr lang="tr-TR"/>
          </a:p>
        </p:txBody>
      </p:sp>
    </p:spTree>
    <p:extLst>
      <p:ext uri="{BB962C8B-B14F-4D97-AF65-F5344CB8AC3E}">
        <p14:creationId xmlns:p14="http://schemas.microsoft.com/office/powerpoint/2010/main" val="312385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Rectangle 7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4" name="Resim 3"/>
          <p:cNvPicPr>
            <a:picLocks noChangeAspect="1"/>
          </p:cNvPicPr>
          <p:nvPr/>
        </p:nvPicPr>
        <p:blipFill>
          <a:blip r:embed="rId2"/>
          <a:stretch>
            <a:fillRect/>
          </a:stretch>
        </p:blipFill>
        <p:spPr>
          <a:xfrm>
            <a:off x="1276295" y="1132764"/>
            <a:ext cx="4345712" cy="4413350"/>
          </a:xfrm>
          <a:prstGeom prst="rect">
            <a:avLst/>
          </a:prstGeom>
        </p:spPr>
      </p:pic>
      <p:cxnSp>
        <p:nvCxnSpPr>
          <p:cNvPr id="77" name="Straight Connector 76">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5842" name="Picture 2" descr="Veterinary Science Logo">
            <a:extLst>
              <a:ext uri="{FF2B5EF4-FFF2-40B4-BE49-F238E27FC236}">
                <a16:creationId xmlns:a16="http://schemas.microsoft.com/office/drawing/2014/main" id="{52FF4B6B-5591-2343-8199-D47E795F7B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33" y="1220373"/>
            <a:ext cx="4644528" cy="423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527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A076-5BF1-C44E-B7C9-55A840B8B15E}"/>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35C61AA8-F7DC-E046-8477-8AAA892EDC5C}"/>
              </a:ext>
            </a:extLst>
          </p:cNvPr>
          <p:cNvSpPr>
            <a:spLocks noGrp="1"/>
          </p:cNvSpPr>
          <p:nvPr>
            <p:ph idx="1"/>
          </p:nvPr>
        </p:nvSpPr>
        <p:spPr/>
        <p:txBody>
          <a:bodyPr/>
          <a:lstStyle/>
          <a:p>
            <a:r>
              <a:rPr lang="en-US"/>
              <a:t>Ön değerlendirme için aday olan kurumlar bu iki adımdan oluşan değerlendirmenin yararına inanarak TVHEDS-SDS ile ESG kurallarına uymayı kabul eder. </a:t>
            </a:r>
          </a:p>
          <a:p>
            <a:r>
              <a:rPr lang="en-US"/>
              <a:t>Ön değerlendirmenin </a:t>
            </a:r>
            <a:r>
              <a:rPr lang="en-US" b="1">
                <a:solidFill>
                  <a:srgbClr val="0070C0"/>
                </a:solidFill>
              </a:rPr>
              <a:t>birincil amacı kurumun TVHEDS-SDS genel kurallarına ve gelecek süreçte özellikle akreditasyon için gerekli alt standartları sağlayabileceğinin saptanmasıdır</a:t>
            </a:r>
            <a:r>
              <a:rPr lang="en-US"/>
              <a:t>. </a:t>
            </a:r>
          </a:p>
          <a:p>
            <a:r>
              <a:rPr lang="en-US"/>
              <a:t>Bu ön değerlendirme ve süreç hakkında kurum yeterince bilgilendirilmeli, fiziki kapasitesi ve ekipman imkânlar açısından hazırlanmalı ve 5 yıl içinde gerçekleşecek ana değerlendirme ziyareti için hazır olmalıdır. </a:t>
            </a:r>
          </a:p>
          <a:p>
            <a:r>
              <a:rPr lang="en-US"/>
              <a:t>Ön değerlendirmenin </a:t>
            </a:r>
            <a:r>
              <a:rPr lang="en-US" b="1">
                <a:solidFill>
                  <a:srgbClr val="0070C0"/>
                </a:solidFill>
              </a:rPr>
              <a:t>ikincil amacı kurumun kaliteli bir eğitim için gelişimine fırsat ve destek vermesidir</a:t>
            </a:r>
            <a:r>
              <a:rPr lang="en-US"/>
              <a:t>. </a:t>
            </a:r>
          </a:p>
          <a:p>
            <a:endParaRPr lang="tr-TR"/>
          </a:p>
        </p:txBody>
      </p:sp>
    </p:spTree>
    <p:extLst>
      <p:ext uri="{BB962C8B-B14F-4D97-AF65-F5344CB8AC3E}">
        <p14:creationId xmlns:p14="http://schemas.microsoft.com/office/powerpoint/2010/main" val="2795515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8B3C-E701-9841-8D04-87361D795811}"/>
              </a:ext>
            </a:extLst>
          </p:cNvPr>
          <p:cNvSpPr>
            <a:spLocks noGrp="1"/>
          </p:cNvSpPr>
          <p:nvPr>
            <p:ph type="title"/>
          </p:nvPr>
        </p:nvSpPr>
        <p:spPr/>
        <p:txBody>
          <a:bodyPr/>
          <a:lstStyle/>
          <a:p>
            <a:r>
              <a:rPr lang="en-US" b="1"/>
              <a:t>Kurum ile VEDEK arasında ön değerlendirme için anlaşma </a:t>
            </a:r>
            <a:br>
              <a:rPr lang="en-US"/>
            </a:br>
            <a:endParaRPr lang="tr-TR"/>
          </a:p>
        </p:txBody>
      </p:sp>
      <p:sp>
        <p:nvSpPr>
          <p:cNvPr id="3" name="Content Placeholder 2">
            <a:extLst>
              <a:ext uri="{FF2B5EF4-FFF2-40B4-BE49-F238E27FC236}">
                <a16:creationId xmlns:a16="http://schemas.microsoft.com/office/drawing/2014/main" id="{CBD7C623-990E-D34D-ACA2-7DD8934981DC}"/>
              </a:ext>
            </a:extLst>
          </p:cNvPr>
          <p:cNvSpPr>
            <a:spLocks noGrp="1"/>
          </p:cNvSpPr>
          <p:nvPr>
            <p:ph idx="1"/>
          </p:nvPr>
        </p:nvSpPr>
        <p:spPr/>
        <p:txBody>
          <a:bodyPr/>
          <a:lstStyle/>
          <a:p>
            <a:r>
              <a:rPr lang="en-US"/>
              <a:t>Ön değerlendirmeden en az 12 ay önce, kurum ön değerlendirme talep etmek için VEDEK sekretaryası ile irtibata geçmelidir. </a:t>
            </a:r>
          </a:p>
          <a:p>
            <a:r>
              <a:rPr lang="en-US"/>
              <a:t>Ön ziyaret isteyen kurumun ziyaretten en az 10 ay önce kurum yöneticisi ile VEDEK arasında anlaşma yapması gerekir. </a:t>
            </a:r>
          </a:p>
          <a:p>
            <a:r>
              <a:rPr lang="en-US"/>
              <a:t>Bu anlaşma şunları içermelidir: </a:t>
            </a:r>
          </a:p>
          <a:p>
            <a:r>
              <a:rPr lang="en-US"/>
              <a:t>- değerlendirmenin tarihi, </a:t>
            </a:r>
          </a:p>
          <a:p>
            <a:r>
              <a:rPr lang="en-US"/>
              <a:t>- kurumun yöneticisi ve irtibat görevlisi hakkında bilgiler, </a:t>
            </a:r>
          </a:p>
          <a:p>
            <a:r>
              <a:rPr lang="en-US"/>
              <a:t>- Ek 5’te belirtilen değerlendirme ücretleri, </a:t>
            </a:r>
          </a:p>
          <a:p>
            <a:r>
              <a:rPr lang="en-US"/>
              <a:t>-kurumun, değerlendirmenin hazırlanması ve tamamlanması için THVEDS-SDS’lerine uyacağına dair taahhüt. </a:t>
            </a:r>
          </a:p>
          <a:p>
            <a:endParaRPr lang="tr-TR"/>
          </a:p>
        </p:txBody>
      </p:sp>
    </p:spTree>
    <p:extLst>
      <p:ext uri="{BB962C8B-B14F-4D97-AF65-F5344CB8AC3E}">
        <p14:creationId xmlns:p14="http://schemas.microsoft.com/office/powerpoint/2010/main" val="623077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F31B-C777-C24F-8DFD-1C527070456D}"/>
              </a:ext>
            </a:extLst>
          </p:cNvPr>
          <p:cNvSpPr>
            <a:spLocks noGrp="1"/>
          </p:cNvSpPr>
          <p:nvPr>
            <p:ph type="title"/>
          </p:nvPr>
        </p:nvSpPr>
        <p:spPr/>
        <p:txBody>
          <a:bodyPr/>
          <a:lstStyle/>
          <a:p>
            <a:r>
              <a:rPr lang="en-US" b="1"/>
              <a:t>Ön değerlendirme takımının belirlenmesi </a:t>
            </a:r>
            <a:br>
              <a:rPr lang="en-US"/>
            </a:br>
            <a:endParaRPr lang="tr-TR"/>
          </a:p>
        </p:txBody>
      </p:sp>
      <p:sp>
        <p:nvSpPr>
          <p:cNvPr id="3" name="Content Placeholder 2">
            <a:extLst>
              <a:ext uri="{FF2B5EF4-FFF2-40B4-BE49-F238E27FC236}">
                <a16:creationId xmlns:a16="http://schemas.microsoft.com/office/drawing/2014/main" id="{C0460E3A-8DFB-5944-8F37-7582E51B37B9}"/>
              </a:ext>
            </a:extLst>
          </p:cNvPr>
          <p:cNvSpPr>
            <a:spLocks noGrp="1"/>
          </p:cNvSpPr>
          <p:nvPr>
            <p:ph idx="1"/>
          </p:nvPr>
        </p:nvSpPr>
        <p:spPr/>
        <p:txBody>
          <a:bodyPr/>
          <a:lstStyle/>
          <a:p>
            <a:r>
              <a:rPr lang="en-US"/>
              <a:t>Ön değerlendirmeden en geç 6 ay önce, VEDEK sekretaryası aracılığıyla VAK, ön değerlendirme takımının üyelerini atar ve kuruma takımın listesi ile her değerlendiricinin iletişim bilgilerini gönderir. </a:t>
            </a:r>
          </a:p>
          <a:p>
            <a:r>
              <a:rPr lang="en-US"/>
              <a:t>Değerlendirme ekibi, </a:t>
            </a:r>
            <a:r>
              <a:rPr lang="en-US" b="1">
                <a:solidFill>
                  <a:srgbClr val="0070C0"/>
                </a:solidFill>
              </a:rPr>
              <a:t>2 değerlendirici ve 1 koordinatörden </a:t>
            </a:r>
            <a:r>
              <a:rPr lang="en-US"/>
              <a:t>oluşmaktadır. Değerlendiricilerden biri, TVHEDS değerlendirme ve liderliği konusundaki deneyimlerine dayanarak VAK tarafından başkan olarak belirlenir. Bu takım en geç 5 yıl sonra gerçekleştirilecek olan ana değerlendirme ziyareti takımının doğal üyesidir. </a:t>
            </a:r>
          </a:p>
          <a:p>
            <a:r>
              <a:rPr lang="en-US"/>
              <a:t>Tüm değerlendiriciler Madde 2.2'de belirtilen kriterleri yerine getirmelidir. </a:t>
            </a:r>
          </a:p>
          <a:p>
            <a:r>
              <a:rPr lang="en-US"/>
              <a:t>Değerlendiricilerin ve irtibat görevlisinin temel görevleri, ana değerlendirme ile aynıdır. </a:t>
            </a:r>
          </a:p>
          <a:p>
            <a:endParaRPr lang="tr-TR"/>
          </a:p>
        </p:txBody>
      </p:sp>
    </p:spTree>
    <p:extLst>
      <p:ext uri="{BB962C8B-B14F-4D97-AF65-F5344CB8AC3E}">
        <p14:creationId xmlns:p14="http://schemas.microsoft.com/office/powerpoint/2010/main" val="1478924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1D8C-EE82-1348-BE64-6FA7D19C26AA}"/>
              </a:ext>
            </a:extLst>
          </p:cNvPr>
          <p:cNvSpPr>
            <a:spLocks noGrp="1"/>
          </p:cNvSpPr>
          <p:nvPr>
            <p:ph type="title"/>
          </p:nvPr>
        </p:nvSpPr>
        <p:spPr/>
        <p:txBody>
          <a:bodyPr/>
          <a:lstStyle/>
          <a:p>
            <a:r>
              <a:rPr lang="en-US"/>
              <a:t>Ön değerlendirme ziyaret programı</a:t>
            </a:r>
            <a:endParaRPr lang="tr-TR"/>
          </a:p>
        </p:txBody>
      </p:sp>
      <p:sp>
        <p:nvSpPr>
          <p:cNvPr id="3" name="Content Placeholder 2">
            <a:extLst>
              <a:ext uri="{FF2B5EF4-FFF2-40B4-BE49-F238E27FC236}">
                <a16:creationId xmlns:a16="http://schemas.microsoft.com/office/drawing/2014/main" id="{CF2CB696-C5FC-D140-8499-98862E2ECDF4}"/>
              </a:ext>
            </a:extLst>
          </p:cNvPr>
          <p:cNvSpPr>
            <a:spLocks noGrp="1"/>
          </p:cNvSpPr>
          <p:nvPr>
            <p:ph idx="1"/>
          </p:nvPr>
        </p:nvSpPr>
        <p:spPr/>
        <p:txBody>
          <a:bodyPr>
            <a:noAutofit/>
          </a:bodyPr>
          <a:lstStyle/>
          <a:p>
            <a:r>
              <a:rPr lang="en-US" sz="2400"/>
              <a:t>Ön değerlendirme ziyaretinin amacı, kurumun 3. Bölüm’de açıklanan TVHEDS standartlarına uyup uymadığını değerlendirmektir. Ön değerlendirme ekibi, tesisleri ziyaret ederek, veri tabanlarını kontrol ederek ve ilgili kişilerle buluşarak ÖnÖDR'de sunulan bilgilerin doğruluğunu onaylar. </a:t>
            </a:r>
          </a:p>
          <a:p>
            <a:r>
              <a:rPr lang="en-US" sz="2400"/>
              <a:t>Ön değerlendirmenin programı, Ek 6'da önerilen zaman çizelgesi ve kılavuzla uyumlu olmalıdır. Program, ilk gün tesisleri ziyaret etmeye, ikinci-üçüncü gün de ilgili kişilerle görüşmeyi kapsayacak şekilde hazırlanmalıdır.</a:t>
            </a:r>
          </a:p>
          <a:p>
            <a:r>
              <a:rPr lang="en-US" sz="2400"/>
              <a:t> Kurum tarafından önerilen her türlü değişiklik başkan ve koordinatör tarafından onaylanmalıdır. </a:t>
            </a:r>
          </a:p>
          <a:p>
            <a:r>
              <a:rPr lang="en-US" sz="2400"/>
              <a:t>Ziyaret programı gerektiğinde, değerlendiricilerin bazı bilgileri doğrulamasını veya tamamlamasını sağlamak için yerinde değişiklikler yapılmasına uygun olmalıdır.</a:t>
            </a:r>
            <a:endParaRPr lang="tr-TR" sz="2400"/>
          </a:p>
        </p:txBody>
      </p:sp>
      <p:pic>
        <p:nvPicPr>
          <p:cNvPr id="31748" name="Picture 4" descr="Animal Health and Welfare - VetEffecT">
            <a:extLst>
              <a:ext uri="{FF2B5EF4-FFF2-40B4-BE49-F238E27FC236}">
                <a16:creationId xmlns:a16="http://schemas.microsoft.com/office/drawing/2014/main" id="{F893148A-6116-3449-B51A-2A8FA17C8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3606" y="0"/>
            <a:ext cx="2448393" cy="184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982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9362-8627-C140-B2B5-CFDD76582BEE}"/>
              </a:ext>
            </a:extLst>
          </p:cNvPr>
          <p:cNvSpPr>
            <a:spLocks noGrp="1"/>
          </p:cNvSpPr>
          <p:nvPr>
            <p:ph type="title"/>
          </p:nvPr>
        </p:nvSpPr>
        <p:spPr>
          <a:xfrm>
            <a:off x="838200" y="365125"/>
            <a:ext cx="10515600" cy="739775"/>
          </a:xfrm>
        </p:spPr>
        <p:txBody>
          <a:bodyPr/>
          <a:lstStyle/>
          <a:p>
            <a:r>
              <a:rPr lang="en-US" b="1"/>
              <a:t>Ön değerlendirme ÖDR’si (ÖnÖDR) </a:t>
            </a:r>
            <a:br>
              <a:rPr lang="en-US"/>
            </a:br>
            <a:endParaRPr lang="tr-TR"/>
          </a:p>
        </p:txBody>
      </p:sp>
      <p:sp>
        <p:nvSpPr>
          <p:cNvPr id="3" name="Content Placeholder 2">
            <a:extLst>
              <a:ext uri="{FF2B5EF4-FFF2-40B4-BE49-F238E27FC236}">
                <a16:creationId xmlns:a16="http://schemas.microsoft.com/office/drawing/2014/main" id="{2B8E7504-FB3C-CB4F-8417-ACA1AB36DF88}"/>
              </a:ext>
            </a:extLst>
          </p:cNvPr>
          <p:cNvSpPr>
            <a:spLocks noGrp="1"/>
          </p:cNvSpPr>
          <p:nvPr>
            <p:ph idx="1"/>
          </p:nvPr>
        </p:nvSpPr>
        <p:spPr>
          <a:xfrm>
            <a:off x="838200" y="1104900"/>
            <a:ext cx="10515600" cy="4351338"/>
          </a:xfrm>
        </p:spPr>
        <p:txBody>
          <a:bodyPr/>
          <a:lstStyle/>
          <a:p>
            <a:r>
              <a:rPr lang="en-US"/>
              <a:t>ÖnÖDR, kurumun ve verdiği eğitimin incelemesi sonrasında hazırlanmalıdır. Kurumun zayıf yönleri ve eksiklerini, bu konuda alınan önlemleri içeren bir GZFT analizi içermelidir. </a:t>
            </a:r>
          </a:p>
          <a:p>
            <a:r>
              <a:rPr lang="en-US"/>
              <a:t>ÖnÖDR, Kurumun Bölüm 3'te açıklanan TVHEDS standartlarını karşıladığını veya karşılamayı nasıl planladığını göstermelidir. </a:t>
            </a:r>
          </a:p>
          <a:p>
            <a:r>
              <a:rPr lang="en-US"/>
              <a:t>ÖnÖDR, ÖDR için hazırlanan format ve esaslarla uyum içinde hazırlanmalıdır (Ek 8). Ancak ana değerlendirme ziyaretinde yazılandan daha kısa olup az detay içermelidir. ÖnÖDR ekler hariç en fazla 50 sayfa (Times New Roman yazı karakterinde 12 punto ve 1 satır aralıklı) olmalı düzgün bir Türkçe ile yazılmalıdır. </a:t>
            </a:r>
          </a:p>
          <a:p>
            <a:r>
              <a:rPr lang="en-US"/>
              <a:t>Kurum tarafından ön değerlendirmeden en az 2 ay önce ÖnÖDR, değerlendirme takımının tüm üyelerine isteğe bağlı basılı ya da e-posta ile VEDEK sekretaryasına ise posta ile (2 basılı) ve e-posta ile (PDF ve Word formatında) gönderilir </a:t>
            </a:r>
          </a:p>
          <a:p>
            <a:endParaRPr lang="en-US"/>
          </a:p>
          <a:p>
            <a:endParaRPr lang="tr-TR"/>
          </a:p>
        </p:txBody>
      </p:sp>
    </p:spTree>
    <p:extLst>
      <p:ext uri="{BB962C8B-B14F-4D97-AF65-F5344CB8AC3E}">
        <p14:creationId xmlns:p14="http://schemas.microsoft.com/office/powerpoint/2010/main" val="2345463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0" name="Picture 2" descr="Counselor Education Program Evaluation/Accreditation | Counselor Education  | Graduate Program | College of Education | TTU">
            <a:extLst>
              <a:ext uri="{FF2B5EF4-FFF2-40B4-BE49-F238E27FC236}">
                <a16:creationId xmlns:a16="http://schemas.microsoft.com/office/drawing/2014/main" id="{9DCBD35E-E521-BE49-BB72-18C1DC31D0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086" b="-1"/>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7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9EF4D6-A15D-5449-81CF-F985D0D54DDB}"/>
              </a:ext>
            </a:extLst>
          </p:cNvPr>
          <p:cNvSpPr>
            <a:spLocks noGrp="1"/>
          </p:cNvSpPr>
          <p:nvPr>
            <p:ph idx="1"/>
          </p:nvPr>
        </p:nvSpPr>
        <p:spPr>
          <a:xfrm>
            <a:off x="4654294" y="4777739"/>
            <a:ext cx="6897626" cy="1399223"/>
          </a:xfrm>
        </p:spPr>
        <p:txBody>
          <a:bodyPr anchor="ctr">
            <a:normAutofit/>
          </a:bodyPr>
          <a:lstStyle/>
          <a:p>
            <a:r>
              <a:rPr lang="tr-TR" sz="4000"/>
              <a:t>ANA DEĞERLENDİRME</a:t>
            </a:r>
            <a:endParaRPr lang="tr-TR" sz="2200"/>
          </a:p>
        </p:txBody>
      </p:sp>
    </p:spTree>
    <p:extLst>
      <p:ext uri="{BB962C8B-B14F-4D97-AF65-F5344CB8AC3E}">
        <p14:creationId xmlns:p14="http://schemas.microsoft.com/office/powerpoint/2010/main" val="2096514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6D8C-D896-B54C-837F-C77207D679FD}"/>
              </a:ext>
            </a:extLst>
          </p:cNvPr>
          <p:cNvSpPr>
            <a:spLocks noGrp="1"/>
          </p:cNvSpPr>
          <p:nvPr>
            <p:ph type="title"/>
          </p:nvPr>
        </p:nvSpPr>
        <p:spPr/>
        <p:txBody>
          <a:bodyPr/>
          <a:lstStyle/>
          <a:p>
            <a:r>
              <a:rPr lang="en-US"/>
              <a:t>Kurum ile VEDEK arasında bir ana değerlendirme anlaşması</a:t>
            </a:r>
            <a:endParaRPr lang="tr-TR"/>
          </a:p>
        </p:txBody>
      </p:sp>
      <p:sp>
        <p:nvSpPr>
          <p:cNvPr id="3" name="Content Placeholder 2">
            <a:extLst>
              <a:ext uri="{FF2B5EF4-FFF2-40B4-BE49-F238E27FC236}">
                <a16:creationId xmlns:a16="http://schemas.microsoft.com/office/drawing/2014/main" id="{D2D62FA4-2DED-0742-8727-BC040313CC5E}"/>
              </a:ext>
            </a:extLst>
          </p:cNvPr>
          <p:cNvSpPr>
            <a:spLocks noGrp="1"/>
          </p:cNvSpPr>
          <p:nvPr>
            <p:ph idx="1"/>
          </p:nvPr>
        </p:nvSpPr>
        <p:spPr/>
        <p:txBody>
          <a:bodyPr/>
          <a:lstStyle/>
          <a:p>
            <a:r>
              <a:rPr lang="en-US"/>
              <a:t>İstenilen değerlendirme tarihinden en az 14 ay önce kurum, ziyaret talebi için VEDEK’e başvurmalıdır. </a:t>
            </a:r>
          </a:p>
          <a:p>
            <a:r>
              <a:rPr lang="en-US"/>
              <a:t>İstenilen değerlendirmeden en az 12 ay önce, Dekanlık (Kurumun Yöneticisi) tarafından resmi bir Değerlendirme Anlaşması imzalanmalıdır. </a:t>
            </a:r>
          </a:p>
        </p:txBody>
      </p:sp>
    </p:spTree>
    <p:extLst>
      <p:ext uri="{BB962C8B-B14F-4D97-AF65-F5344CB8AC3E}">
        <p14:creationId xmlns:p14="http://schemas.microsoft.com/office/powerpoint/2010/main" val="4216188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8F10-D45A-884B-AFCF-452AAABC6AF2}"/>
              </a:ext>
            </a:extLst>
          </p:cNvPr>
          <p:cNvSpPr>
            <a:spLocks noGrp="1"/>
          </p:cNvSpPr>
          <p:nvPr>
            <p:ph type="title"/>
          </p:nvPr>
        </p:nvSpPr>
        <p:spPr/>
        <p:txBody>
          <a:bodyPr/>
          <a:lstStyle/>
          <a:p>
            <a:r>
              <a:rPr lang="en-US"/>
              <a:t>Kurum ile VEDEK arasında bir ana değerlendirme anlaşması-2</a:t>
            </a:r>
            <a:endParaRPr lang="tr-TR"/>
          </a:p>
        </p:txBody>
      </p:sp>
      <p:sp>
        <p:nvSpPr>
          <p:cNvPr id="3" name="Content Placeholder 2">
            <a:extLst>
              <a:ext uri="{FF2B5EF4-FFF2-40B4-BE49-F238E27FC236}">
                <a16:creationId xmlns:a16="http://schemas.microsoft.com/office/drawing/2014/main" id="{4852515B-EA15-D44B-8E68-BED9948B8B41}"/>
              </a:ext>
            </a:extLst>
          </p:cNvPr>
          <p:cNvSpPr>
            <a:spLocks noGrp="1"/>
          </p:cNvSpPr>
          <p:nvPr>
            <p:ph idx="1"/>
          </p:nvPr>
        </p:nvSpPr>
        <p:spPr/>
        <p:txBody>
          <a:bodyPr/>
          <a:lstStyle/>
          <a:p>
            <a:r>
              <a:rPr lang="en-US"/>
              <a:t>Bu anlaşma şunları içermelidir; </a:t>
            </a:r>
          </a:p>
          <a:p>
            <a:r>
              <a:rPr lang="en-US"/>
              <a:t>- değerlendirmenin tipi ve tarihi </a:t>
            </a:r>
          </a:p>
          <a:p>
            <a:r>
              <a:rPr lang="en-US"/>
              <a:t>- kurumun yöneticisi ve irtibat görevlisi hakkında bilgiler </a:t>
            </a:r>
          </a:p>
          <a:p>
            <a:r>
              <a:rPr lang="en-US"/>
              <a:t>- Ek 5’de belirtilen değerlendirme ücretleri </a:t>
            </a:r>
          </a:p>
          <a:p>
            <a:r>
              <a:rPr lang="en-US"/>
              <a:t>- değerlendirme için geçerli olan tüzük ve yönergeler </a:t>
            </a:r>
          </a:p>
          <a:p>
            <a:r>
              <a:rPr lang="en-US"/>
              <a:t>- kurumun, değerlendirmenin hazırlanması ve tamamlanması için TVHEDS uyacağına dair taahhüt ile ÖDR ve değerlendirme raporunun web sitesinde yayınlanmasını kabulü</a:t>
            </a:r>
            <a:endParaRPr lang="tr-TR"/>
          </a:p>
          <a:p>
            <a:endParaRPr lang="tr-TR"/>
          </a:p>
        </p:txBody>
      </p:sp>
    </p:spTree>
    <p:extLst>
      <p:ext uri="{BB962C8B-B14F-4D97-AF65-F5344CB8AC3E}">
        <p14:creationId xmlns:p14="http://schemas.microsoft.com/office/powerpoint/2010/main" val="105626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AB415-ECD1-B149-B192-EBDC0793F2B5}"/>
              </a:ext>
            </a:extLst>
          </p:cNvPr>
          <p:cNvSpPr>
            <a:spLocks noGrp="1"/>
          </p:cNvSpPr>
          <p:nvPr>
            <p:ph type="title"/>
          </p:nvPr>
        </p:nvSpPr>
        <p:spPr>
          <a:xfrm>
            <a:off x="41208" y="-5076"/>
            <a:ext cx="8797992" cy="1807305"/>
          </a:xfrm>
        </p:spPr>
        <p:txBody>
          <a:bodyPr>
            <a:normAutofit/>
          </a:bodyPr>
          <a:lstStyle/>
          <a:p>
            <a:r>
              <a:rPr lang="tr-TR"/>
              <a:t>DEĞERLENDİRME SÜRECİ </a:t>
            </a:r>
            <a:br>
              <a:rPr lang="tr-TR"/>
            </a:br>
            <a:r>
              <a:rPr lang="tr-TR"/>
              <a:t>İŞ AKIŞI </a:t>
            </a:r>
          </a:p>
        </p:txBody>
      </p:sp>
      <p:sp>
        <p:nvSpPr>
          <p:cNvPr id="3" name="Content Placeholder 2">
            <a:extLst>
              <a:ext uri="{FF2B5EF4-FFF2-40B4-BE49-F238E27FC236}">
                <a16:creationId xmlns:a16="http://schemas.microsoft.com/office/drawing/2014/main" id="{C4286DD2-54CF-7C44-A8AB-A1370F849DFA}"/>
              </a:ext>
            </a:extLst>
          </p:cNvPr>
          <p:cNvSpPr>
            <a:spLocks noGrp="1"/>
          </p:cNvSpPr>
          <p:nvPr>
            <p:ph idx="1"/>
          </p:nvPr>
        </p:nvSpPr>
        <p:spPr>
          <a:xfrm>
            <a:off x="171314" y="1654037"/>
            <a:ext cx="6483485" cy="4337326"/>
          </a:xfrm>
        </p:spPr>
        <p:txBody>
          <a:bodyPr>
            <a:normAutofit/>
          </a:bodyPr>
          <a:lstStyle/>
          <a:p>
            <a:r>
              <a:rPr lang="en-US"/>
              <a:t>14 ay önce- Kurum VEDEKe başvurur</a:t>
            </a:r>
          </a:p>
          <a:p>
            <a:r>
              <a:rPr lang="en-US"/>
              <a:t>12 ay önce- Kurum ile değerlendirme antlaşması imzalanır</a:t>
            </a:r>
          </a:p>
          <a:p>
            <a:r>
              <a:rPr lang="en-US"/>
              <a:t>6 ay önce- Ana Değerlendirme Takımı Belirlenir (VAK, VEDEK sekreteryası)</a:t>
            </a:r>
          </a:p>
          <a:p>
            <a:r>
              <a:rPr lang="en-US"/>
              <a:t>4 ay önce- Seyahat düzenlemeleri</a:t>
            </a:r>
          </a:p>
          <a:p>
            <a:r>
              <a:rPr lang="en-US"/>
              <a:t>2 ay önce- ÖDR Değerlendirme takımı+VEDEK sekreteryasına iletilir</a:t>
            </a:r>
          </a:p>
          <a:p>
            <a:endParaRPr lang="tr-TR" sz="2000"/>
          </a:p>
        </p:txBody>
      </p:sp>
      <p:pic>
        <p:nvPicPr>
          <p:cNvPr id="5" name="Picture 4" descr="Yarım ay">
            <a:extLst>
              <a:ext uri="{FF2B5EF4-FFF2-40B4-BE49-F238E27FC236}">
                <a16:creationId xmlns:a16="http://schemas.microsoft.com/office/drawing/2014/main" id="{CF162DB9-49C2-92AC-7FCF-59AD650E7BA1}"/>
              </a:ext>
            </a:extLst>
          </p:cNvPr>
          <p:cNvPicPr>
            <a:picLocks noChangeAspect="1"/>
          </p:cNvPicPr>
          <p:nvPr/>
        </p:nvPicPr>
        <p:blipFill rotWithShape="1">
          <a:blip r:embed="rId2"/>
          <a:srcRect l="13382" r="2706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43392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FD34-A4D4-0D44-8D24-2DAC964B2AC4}"/>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9EC47C30-F981-A349-8117-3F28F6B8AD7E}"/>
              </a:ext>
            </a:extLst>
          </p:cNvPr>
          <p:cNvSpPr>
            <a:spLocks noGrp="1"/>
          </p:cNvSpPr>
          <p:nvPr>
            <p:ph idx="1"/>
          </p:nvPr>
        </p:nvSpPr>
        <p:spPr/>
        <p:txBody>
          <a:bodyPr/>
          <a:lstStyle/>
          <a:p>
            <a:endParaRPr lang="tr-TR"/>
          </a:p>
        </p:txBody>
      </p:sp>
      <p:sp>
        <p:nvSpPr>
          <p:cNvPr id="6" name="Content Placeholder 2">
            <a:extLst>
              <a:ext uri="{FF2B5EF4-FFF2-40B4-BE49-F238E27FC236}">
                <a16:creationId xmlns:a16="http://schemas.microsoft.com/office/drawing/2014/main" id="{98D8B470-0F42-4E4E-93A8-550F5C37A28E}"/>
              </a:ext>
            </a:extLst>
          </p:cNvPr>
          <p:cNvSpPr txBox="1">
            <a:spLocks/>
          </p:cNvSpPr>
          <p:nvPr/>
        </p:nvSpPr>
        <p:spPr>
          <a:xfrm>
            <a:off x="838200" y="18129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p>
        </p:txBody>
      </p:sp>
      <p:pic>
        <p:nvPicPr>
          <p:cNvPr id="15" name="Picture 14">
            <a:extLst>
              <a:ext uri="{FF2B5EF4-FFF2-40B4-BE49-F238E27FC236}">
                <a16:creationId xmlns:a16="http://schemas.microsoft.com/office/drawing/2014/main" id="{582DD18D-4C5F-5D4A-B6CC-726E40CC743D}"/>
              </a:ext>
            </a:extLst>
          </p:cNvPr>
          <p:cNvPicPr>
            <a:picLocks noChangeAspect="1"/>
          </p:cNvPicPr>
          <p:nvPr/>
        </p:nvPicPr>
        <p:blipFill>
          <a:blip r:embed="rId2"/>
          <a:stretch>
            <a:fillRect/>
          </a:stretch>
        </p:blipFill>
        <p:spPr>
          <a:xfrm>
            <a:off x="460293" y="0"/>
            <a:ext cx="11957214" cy="6858000"/>
          </a:xfrm>
          <a:prstGeom prst="rect">
            <a:avLst/>
          </a:prstGeom>
        </p:spPr>
      </p:pic>
    </p:spTree>
    <p:extLst>
      <p:ext uri="{BB962C8B-B14F-4D97-AF65-F5344CB8AC3E}">
        <p14:creationId xmlns:p14="http://schemas.microsoft.com/office/powerpoint/2010/main" val="3041297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40080" y="325369"/>
            <a:ext cx="4368602" cy="1956841"/>
          </a:xfrm>
        </p:spPr>
        <p:txBody>
          <a:bodyPr anchor="b">
            <a:normAutofit/>
          </a:bodyPr>
          <a:lstStyle/>
          <a:p>
            <a:r>
              <a:rPr lang="tr-TR" sz="4200"/>
              <a:t>Ana Değerlendirme takımının belirlenmesi </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40080" y="2872899"/>
            <a:ext cx="4243589" cy="3320668"/>
          </a:xfrm>
        </p:spPr>
        <p:txBody>
          <a:bodyPr>
            <a:normAutofit/>
          </a:bodyPr>
          <a:lstStyle/>
          <a:p>
            <a:r>
              <a:rPr lang="tr-TR" sz="2200"/>
              <a:t>Değerlendirme tarihinden en az 6 ay önce, VAK, VEDEK Sekretaryası aracılığıyla, değerlendirme ekibi üyelerini atar ve kuruma değerlendirici listesini ile iletişim bilgilerini bildirir. </a:t>
            </a:r>
          </a:p>
        </p:txBody>
      </p:sp>
      <p:pic>
        <p:nvPicPr>
          <p:cNvPr id="1026" name="Picture 2" descr="The limitations of a quality assessment">
            <a:extLst>
              <a:ext uri="{FF2B5EF4-FFF2-40B4-BE49-F238E27FC236}">
                <a16:creationId xmlns:a16="http://schemas.microsoft.com/office/drawing/2014/main" id="{8032E5F7-B119-DB42-B13A-10A5CF6BB9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59" r="7721"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521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Ana Değerlendirme Ziyareti için Zaman Çizelgesi ve Esasları</a:t>
            </a:r>
          </a:p>
        </p:txBody>
      </p:sp>
      <p:sp>
        <p:nvSpPr>
          <p:cNvPr id="3" name="İçerik Yer Tutucusu 2"/>
          <p:cNvSpPr>
            <a:spLocks noGrp="1"/>
          </p:cNvSpPr>
          <p:nvPr>
            <p:ph idx="1"/>
          </p:nvPr>
        </p:nvSpPr>
        <p:spPr/>
        <p:txBody>
          <a:bodyPr/>
          <a:lstStyle/>
          <a:p>
            <a:r>
              <a:rPr lang="tr-TR" dirty="0"/>
              <a:t>Ana ziyaret için standart bir program uygulanır. </a:t>
            </a:r>
          </a:p>
          <a:p>
            <a:r>
              <a:rPr lang="tr-TR" dirty="0"/>
              <a:t>Programın son hali, ziyaretin başlamasından en geç 2 ay önce İrtibat Görevlisi tarafından önerilmeli, Takım Başkanı ve Koordinatör ile anlaşarak kesinleştirilmelidir</a:t>
            </a:r>
          </a:p>
          <a:p>
            <a:endParaRPr lang="tr-TR" dirty="0"/>
          </a:p>
          <a:p>
            <a:r>
              <a:rPr lang="tr-TR" dirty="0" err="1"/>
              <a:t>Wi</a:t>
            </a:r>
            <a:r>
              <a:rPr lang="tr-TR" dirty="0"/>
              <a:t>-Fi erişimi, bir yazıcı, çoklu (&gt; 10) elektrik prizleri, alkolsüz ve sıcak içecekler ve </a:t>
            </a:r>
            <a:r>
              <a:rPr lang="tr-TR" dirty="0" err="1"/>
              <a:t>AnaÖDR'nin</a:t>
            </a:r>
            <a:r>
              <a:rPr lang="tr-TR" dirty="0"/>
              <a:t>, eklerinin ve ilgili TVHEDS-SDS El Kitabının basılı bir kopyası hem otel hem de kurumdaki toplantı odalarında bulunmalıdır</a:t>
            </a:r>
          </a:p>
        </p:txBody>
      </p:sp>
    </p:spTree>
    <p:extLst>
      <p:ext uri="{BB962C8B-B14F-4D97-AF65-F5344CB8AC3E}">
        <p14:creationId xmlns:p14="http://schemas.microsoft.com/office/powerpoint/2010/main" val="2221244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195387" y="1290637"/>
            <a:ext cx="9801225" cy="4276725"/>
          </a:xfrm>
          <a:prstGeom prst="rect">
            <a:avLst/>
          </a:prstGeom>
        </p:spPr>
      </p:pic>
      <p:pic>
        <p:nvPicPr>
          <p:cNvPr id="5" name="Resim 4"/>
          <p:cNvPicPr>
            <a:picLocks noChangeAspect="1"/>
          </p:cNvPicPr>
          <p:nvPr/>
        </p:nvPicPr>
        <p:blipFill>
          <a:blip r:embed="rId3"/>
          <a:stretch>
            <a:fillRect/>
          </a:stretch>
        </p:blipFill>
        <p:spPr>
          <a:xfrm>
            <a:off x="9192126" y="5567362"/>
            <a:ext cx="2641182" cy="1189254"/>
          </a:xfrm>
          <a:prstGeom prst="rect">
            <a:avLst/>
          </a:prstGeom>
        </p:spPr>
      </p:pic>
    </p:spTree>
    <p:extLst>
      <p:ext uri="{BB962C8B-B14F-4D97-AF65-F5344CB8AC3E}">
        <p14:creationId xmlns:p14="http://schemas.microsoft.com/office/powerpoint/2010/main" val="1014260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80586" y="365125"/>
            <a:ext cx="5806992" cy="4310247"/>
          </a:xfrm>
          <a:prstGeom prst="rect">
            <a:avLst/>
          </a:prstGeom>
        </p:spPr>
      </p:pic>
      <p:pic>
        <p:nvPicPr>
          <p:cNvPr id="5" name="Resim 4"/>
          <p:cNvPicPr>
            <a:picLocks noChangeAspect="1"/>
          </p:cNvPicPr>
          <p:nvPr/>
        </p:nvPicPr>
        <p:blipFill>
          <a:blip r:embed="rId3"/>
          <a:stretch>
            <a:fillRect/>
          </a:stretch>
        </p:blipFill>
        <p:spPr>
          <a:xfrm>
            <a:off x="6096000" y="4483172"/>
            <a:ext cx="5829300" cy="2247900"/>
          </a:xfrm>
          <a:prstGeom prst="rect">
            <a:avLst/>
          </a:prstGeom>
        </p:spPr>
      </p:pic>
      <p:pic>
        <p:nvPicPr>
          <p:cNvPr id="15362" name="Picture 2" descr="Program planning and evaluation guide | Child Family Community Australia">
            <a:extLst>
              <a:ext uri="{FF2B5EF4-FFF2-40B4-BE49-F238E27FC236}">
                <a16:creationId xmlns:a16="http://schemas.microsoft.com/office/drawing/2014/main" id="{228FA0A0-28F6-BE40-97A9-F3F1EA024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245" y="1003228"/>
            <a:ext cx="482155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69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0" y="0"/>
            <a:ext cx="6400800" cy="5299363"/>
          </a:xfrm>
          <a:prstGeom prst="rect">
            <a:avLst/>
          </a:prstGeom>
        </p:spPr>
      </p:pic>
      <p:pic>
        <p:nvPicPr>
          <p:cNvPr id="5" name="Resim 4"/>
          <p:cNvPicPr>
            <a:picLocks noChangeAspect="1"/>
          </p:cNvPicPr>
          <p:nvPr/>
        </p:nvPicPr>
        <p:blipFill>
          <a:blip r:embed="rId3"/>
          <a:stretch>
            <a:fillRect/>
          </a:stretch>
        </p:blipFill>
        <p:spPr>
          <a:xfrm>
            <a:off x="4084721" y="5387197"/>
            <a:ext cx="7857412" cy="1446071"/>
          </a:xfrm>
          <a:prstGeom prst="rect">
            <a:avLst/>
          </a:prstGeom>
        </p:spPr>
      </p:pic>
      <p:pic>
        <p:nvPicPr>
          <p:cNvPr id="16386" name="Picture 2" descr="What Drives Program Evaluation Costs? | The Pew Charitable Trusts">
            <a:extLst>
              <a:ext uri="{FF2B5EF4-FFF2-40B4-BE49-F238E27FC236}">
                <a16:creationId xmlns:a16="http://schemas.microsoft.com/office/drawing/2014/main" id="{F6EE0C19-65B9-5E45-A1E4-1E72E1F0D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243" y="1825625"/>
            <a:ext cx="4829724" cy="271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521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881938" y="0"/>
            <a:ext cx="8721893" cy="6512917"/>
          </a:xfrm>
          <a:prstGeom prst="rect">
            <a:avLst/>
          </a:prstGeom>
        </p:spPr>
      </p:pic>
    </p:spTree>
    <p:extLst>
      <p:ext uri="{BB962C8B-B14F-4D97-AF65-F5344CB8AC3E}">
        <p14:creationId xmlns:p14="http://schemas.microsoft.com/office/powerpoint/2010/main" val="1788563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838200" y="1027906"/>
            <a:ext cx="10062239" cy="3479926"/>
          </a:xfrm>
          <a:prstGeom prst="rect">
            <a:avLst/>
          </a:prstGeom>
        </p:spPr>
      </p:pic>
    </p:spTree>
    <p:extLst>
      <p:ext uri="{BB962C8B-B14F-4D97-AF65-F5344CB8AC3E}">
        <p14:creationId xmlns:p14="http://schemas.microsoft.com/office/powerpoint/2010/main" val="60353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Yeniden Değerlendirme Ziyareti için Zaman Çizelgesi Format ve Esaslar</a:t>
            </a:r>
          </a:p>
        </p:txBody>
      </p:sp>
      <p:sp>
        <p:nvSpPr>
          <p:cNvPr id="3" name="İçerik Yer Tutucusu 2"/>
          <p:cNvSpPr>
            <a:spLocks noGrp="1"/>
          </p:cNvSpPr>
          <p:nvPr>
            <p:ph idx="1"/>
          </p:nvPr>
        </p:nvSpPr>
        <p:spPr/>
        <p:txBody>
          <a:bodyPr/>
          <a:lstStyle/>
          <a:p>
            <a:r>
              <a:rPr lang="tr-TR" dirty="0"/>
              <a:t>Yeniden ziyaret için hazırlanan bu belgede programın standartlaştırılması hedeflenmektedir. </a:t>
            </a:r>
          </a:p>
          <a:p>
            <a:r>
              <a:rPr lang="tr-TR" dirty="0"/>
              <a:t>Tam ziyaretten sonra saptanan yetersizliklerin durumuna ve zorluğuna bakarak VAK yeniden düzenlenecek ziyaret süresini ½ gün gibi artırıp eksiltebilir. </a:t>
            </a:r>
          </a:p>
          <a:p>
            <a:r>
              <a:rPr lang="tr-TR" dirty="0"/>
              <a:t>Takım Başkanı ve Koordinatör tarafından hazırlanmış ve son haline getirilmiş Kuruma özel program ve ziyaret tarihleri ziyaretin başlamasından en az 1 ay önce irtibat görevlisine bildirilir. </a:t>
            </a:r>
          </a:p>
        </p:txBody>
      </p:sp>
    </p:spTree>
    <p:extLst>
      <p:ext uri="{BB962C8B-B14F-4D97-AF65-F5344CB8AC3E}">
        <p14:creationId xmlns:p14="http://schemas.microsoft.com/office/powerpoint/2010/main" val="129589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27913"/>
            <a:ext cx="10515600" cy="1325563"/>
          </a:xfrm>
        </p:spPr>
        <p:txBody>
          <a:bodyPr/>
          <a:lstStyle/>
          <a:p>
            <a:r>
              <a:rPr lang="tr-TR" dirty="0"/>
              <a:t>Yeniden Değerlendirme Ziyareti Programı</a:t>
            </a:r>
          </a:p>
        </p:txBody>
      </p:sp>
      <p:sp>
        <p:nvSpPr>
          <p:cNvPr id="3" name="İçerik Yer Tutucusu 2"/>
          <p:cNvSpPr>
            <a:spLocks noGrp="1"/>
          </p:cNvSpPr>
          <p:nvPr>
            <p:ph idx="1"/>
          </p:nvPr>
        </p:nvSpPr>
        <p:spPr/>
        <p:txBody>
          <a:bodyPr>
            <a:normAutofit fontScale="92500" lnSpcReduction="20000"/>
          </a:bodyPr>
          <a:lstStyle/>
          <a:p>
            <a:r>
              <a:rPr lang="tr-TR" dirty="0"/>
              <a:t>1.GÜN </a:t>
            </a:r>
          </a:p>
          <a:p>
            <a:pPr lvl="1"/>
            <a:r>
              <a:rPr lang="tr-TR" dirty="0"/>
              <a:t>En geç saat 19.00’a kadar Takım (başkan ve koordinatör) otel/lojmana ulaşır. </a:t>
            </a:r>
          </a:p>
          <a:p>
            <a:pPr lvl="1"/>
            <a:r>
              <a:rPr lang="tr-TR" dirty="0"/>
              <a:t>19.30-21.30 Kurum yöneticisi ve irtibat görevlisi ile otelde ya da başka bir yerde akşam yemeğinde çalışma toplantısı yapılır. </a:t>
            </a:r>
          </a:p>
          <a:p>
            <a:r>
              <a:rPr lang="tr-TR" dirty="0"/>
              <a:t>2.GÜN </a:t>
            </a:r>
          </a:p>
          <a:p>
            <a:pPr lvl="1"/>
            <a:r>
              <a:rPr lang="tr-TR" dirty="0"/>
              <a:t>08.00 Takım üyeleri Kuruma ulaşır. </a:t>
            </a:r>
          </a:p>
          <a:p>
            <a:pPr lvl="1"/>
            <a:r>
              <a:rPr lang="tr-TR" dirty="0"/>
              <a:t>8.30-13.00 Her Birincil yetersizlik için ilgili bina, derslik ve laboratuvar ya da </a:t>
            </a:r>
            <a:r>
              <a:rPr lang="tr-TR" dirty="0" err="1"/>
              <a:t>VEUH’si</a:t>
            </a:r>
            <a:r>
              <a:rPr lang="tr-TR" dirty="0"/>
              <a:t> ve çiftlik ziyaret edilir. İlgili kişilerle toplantılar yapılır, gelişmelerle ilgili veri ve kanıtlar toplanarak gözden geçirilir. </a:t>
            </a:r>
          </a:p>
          <a:p>
            <a:pPr lvl="1"/>
            <a:r>
              <a:rPr lang="tr-TR" dirty="0"/>
              <a:t>13.00-14.00 Takım öğle yemeğinde yalnız olarak sabahtan yapılan çalışmalarla ilgili görüş alışverişinde bulunur. </a:t>
            </a:r>
          </a:p>
          <a:p>
            <a:pPr lvl="1"/>
            <a:r>
              <a:rPr lang="tr-TR" dirty="0"/>
              <a:t>14.00-16.00 Şayet düzeltilmiş ikincil yetersizlikler varsa bunlarla ilgili gelişmeler ve düzenlemeler hakkında değerlendirmeler yapılır.</a:t>
            </a:r>
          </a:p>
          <a:p>
            <a:pPr lvl="1"/>
            <a:r>
              <a:rPr lang="tr-TR" dirty="0"/>
              <a:t>17.00-19.00 Takım, takım odasında çalışmalar yapar. </a:t>
            </a:r>
          </a:p>
          <a:p>
            <a:pPr lvl="1"/>
            <a:r>
              <a:rPr lang="tr-TR" dirty="0"/>
              <a:t>19.30-21.30 Akşam yemeği</a:t>
            </a:r>
          </a:p>
        </p:txBody>
      </p:sp>
      <p:pic>
        <p:nvPicPr>
          <p:cNvPr id="29698" name="Picture 2" descr="Evaluation &amp; Reevaluation. How do you and your staff determine whether to  waive reevaluation? - ppt download">
            <a:extLst>
              <a:ext uri="{FF2B5EF4-FFF2-40B4-BE49-F238E27FC236}">
                <a16:creationId xmlns:a16="http://schemas.microsoft.com/office/drawing/2014/main" id="{AF3447EE-01B6-D24C-9F38-302BE0EF9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9488" y="0"/>
            <a:ext cx="2572512" cy="192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508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Yeniden Değerlendirme Ziyareti Programı</a:t>
            </a:r>
          </a:p>
        </p:txBody>
      </p:sp>
      <p:sp>
        <p:nvSpPr>
          <p:cNvPr id="3" name="İçerik Yer Tutucusu 2"/>
          <p:cNvSpPr>
            <a:spLocks noGrp="1"/>
          </p:cNvSpPr>
          <p:nvPr>
            <p:ph idx="1"/>
          </p:nvPr>
        </p:nvSpPr>
        <p:spPr/>
        <p:txBody>
          <a:bodyPr/>
          <a:lstStyle/>
          <a:p>
            <a:r>
              <a:rPr lang="tr-TR" dirty="0"/>
              <a:t>3.GÜN </a:t>
            </a:r>
          </a:p>
          <a:p>
            <a:r>
              <a:rPr lang="tr-TR" dirty="0"/>
              <a:t>08.00 Kuruma gidilir. </a:t>
            </a:r>
          </a:p>
          <a:p>
            <a:r>
              <a:rPr lang="tr-TR" dirty="0"/>
              <a:t>08.30 Kurum üst yöneticisi, irtibat görevlisi, idari personel ve öğrenci temsilcilerine çıkış bildirimi yapılır. </a:t>
            </a:r>
          </a:p>
          <a:p>
            <a:r>
              <a:rPr lang="tr-TR" dirty="0"/>
              <a:t>09.00 Takım havaalanı/gar ya da otobüs terminaline ulaştırılır. </a:t>
            </a:r>
          </a:p>
        </p:txBody>
      </p:sp>
    </p:spTree>
    <p:extLst>
      <p:ext uri="{BB962C8B-B14F-4D97-AF65-F5344CB8AC3E}">
        <p14:creationId xmlns:p14="http://schemas.microsoft.com/office/powerpoint/2010/main" val="4039980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72493" y="238539"/>
            <a:ext cx="11018520" cy="1434415"/>
          </a:xfrm>
        </p:spPr>
        <p:txBody>
          <a:bodyPr anchor="b">
            <a:normAutofit/>
          </a:bodyPr>
          <a:lstStyle/>
          <a:p>
            <a:r>
              <a:rPr lang="tr-TR" sz="5400"/>
              <a:t>Yeniden Değerlendirme İçin</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72493" y="2071316"/>
            <a:ext cx="6713552" cy="4119172"/>
          </a:xfrm>
        </p:spPr>
        <p:txBody>
          <a:bodyPr anchor="t">
            <a:normAutofit/>
          </a:bodyPr>
          <a:lstStyle/>
          <a:p>
            <a:r>
              <a:rPr lang="tr-TR" sz="3200"/>
              <a:t>Takımın çalışacağı odada Lap top, WiFi ulaşımı, yazıcı, elektrik uzatma fişleri, meşrubat, kuru pasta ile basılı YÖDR ve TVHEDS-SDS El Kitabı bulundurulmalıdır</a:t>
            </a:r>
          </a:p>
        </p:txBody>
      </p:sp>
      <p:pic>
        <p:nvPicPr>
          <p:cNvPr id="17410" name="Picture 2" descr="re-evaluation – Liberal Dictionary">
            <a:extLst>
              <a:ext uri="{FF2B5EF4-FFF2-40B4-BE49-F238E27FC236}">
                <a16:creationId xmlns:a16="http://schemas.microsoft.com/office/drawing/2014/main" id="{83AA2E9C-918E-D04F-8EFA-C8C7CB61A6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41" r="10138"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27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72493" y="238539"/>
            <a:ext cx="11018520" cy="1434415"/>
          </a:xfrm>
        </p:spPr>
        <p:txBody>
          <a:bodyPr anchor="b">
            <a:normAutofit/>
          </a:bodyPr>
          <a:lstStyle/>
          <a:p>
            <a:r>
              <a:rPr lang="tr-TR" sz="5400"/>
              <a:t>Değerlendirme ekibi 8 kişiden oluşur</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72493" y="1738596"/>
            <a:ext cx="7103165" cy="4625628"/>
          </a:xfrm>
        </p:spPr>
        <p:txBody>
          <a:bodyPr anchor="t">
            <a:normAutofit fontScale="92500" lnSpcReduction="10000"/>
          </a:bodyPr>
          <a:lstStyle/>
          <a:p>
            <a:r>
              <a:rPr lang="tr-TR" sz="2600"/>
              <a:t>- 1 Temel/Klinik Öncesi Bilimler Bölümü’nden uzman</a:t>
            </a:r>
          </a:p>
          <a:p>
            <a:r>
              <a:rPr lang="tr-TR" sz="2600"/>
              <a:t>- 2 Küçük ve büyük hayvan uzmanları </a:t>
            </a:r>
          </a:p>
          <a:p>
            <a:pPr lvl="1"/>
            <a:r>
              <a:rPr lang="tr-TR" sz="2600"/>
              <a:t>1 Klinik Bilimleri Bölümü’nden uzman </a:t>
            </a:r>
          </a:p>
          <a:p>
            <a:pPr lvl="1"/>
            <a:r>
              <a:rPr lang="tr-TR" sz="2600"/>
              <a:t>1 Zootekni ve Hayvan Besleme Bölümü’nden uzman </a:t>
            </a:r>
          </a:p>
          <a:p>
            <a:r>
              <a:rPr lang="tr-TR" sz="2600"/>
              <a:t>- 1 Pratisyen hekim </a:t>
            </a:r>
          </a:p>
          <a:p>
            <a:r>
              <a:rPr lang="tr-TR" sz="2600"/>
              <a:t>- 1 Gıda güvenliği ve kalitesi konusunda uzman (Veteriner Halk Sağlığı dahil) </a:t>
            </a:r>
          </a:p>
          <a:p>
            <a:r>
              <a:rPr lang="tr-TR" sz="2600"/>
              <a:t>- 1 Kalite güvencesi konusunda uzman </a:t>
            </a:r>
          </a:p>
          <a:p>
            <a:r>
              <a:rPr lang="tr-TR" sz="2600"/>
              <a:t>- 1 öğrenci (akredite statüdeki bir kurumdan mezuniyetinden en fazla 2 yıl geçmiş, tercihen lisansüstü eğitim öğrencisi) </a:t>
            </a:r>
          </a:p>
          <a:p>
            <a:r>
              <a:rPr lang="tr-TR" sz="2600"/>
              <a:t>- 1 TVHEDS Koordinatörü</a:t>
            </a:r>
          </a:p>
          <a:p>
            <a:endParaRPr lang="tr-TR" sz="2000"/>
          </a:p>
        </p:txBody>
      </p:sp>
      <p:pic>
        <p:nvPicPr>
          <p:cNvPr id="2050" name="Picture 2" descr="8 people Images, Stock Photos &amp; Vectors | Shutterstock">
            <a:extLst>
              <a:ext uri="{FF2B5EF4-FFF2-40B4-BE49-F238E27FC236}">
                <a16:creationId xmlns:a16="http://schemas.microsoft.com/office/drawing/2014/main" id="{09B89388-3C1A-A44B-9DCB-E3C1D4F63C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0" t="11434" r="15919" b="16399"/>
          <a:stretch/>
        </p:blipFill>
        <p:spPr bwMode="auto">
          <a:xfrm>
            <a:off x="6738731" y="3106517"/>
            <a:ext cx="5334000" cy="2291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544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5" descr="http://thumbs.dreamstime.com/z/plugging-removable-flash-disk-memory-laptop-slot-28429592.jpg"/>
          <p:cNvPicPr preferRelativeResize="0"/>
          <p:nvPr/>
        </p:nvPicPr>
        <p:blipFill rotWithShape="1">
          <a:blip r:embed="rId3">
            <a:alphaModFix/>
          </a:blip>
          <a:srcRect b="10534"/>
          <a:stretch/>
        </p:blipFill>
        <p:spPr>
          <a:xfrm>
            <a:off x="6961240" y="3688842"/>
            <a:ext cx="3082412" cy="2022832"/>
          </a:xfrm>
          <a:prstGeom prst="rect">
            <a:avLst/>
          </a:prstGeom>
          <a:noFill/>
          <a:ln>
            <a:noFill/>
          </a:ln>
        </p:spPr>
      </p:pic>
      <p:sp>
        <p:nvSpPr>
          <p:cNvPr id="191" name="Google Shape;191;p15"/>
          <p:cNvSpPr txBox="1">
            <a:spLocks noGrp="1"/>
          </p:cNvSpPr>
          <p:nvPr>
            <p:ph type="title"/>
          </p:nvPr>
        </p:nvSpPr>
        <p:spPr>
          <a:xfrm>
            <a:off x="1415845" y="500063"/>
            <a:ext cx="11188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tr-TR" b="1">
                <a:solidFill>
                  <a:srgbClr val="842943"/>
                </a:solidFill>
              </a:rPr>
              <a:t>Dikkat edilmesi gereken noktalar-1</a:t>
            </a:r>
            <a:br>
              <a:rPr lang="tr-TR"/>
            </a:br>
            <a:endParaRPr/>
          </a:p>
        </p:txBody>
      </p:sp>
      <p:sp>
        <p:nvSpPr>
          <p:cNvPr id="192" name="Google Shape;192;p15"/>
          <p:cNvSpPr txBox="1">
            <a:spLocks noGrp="1"/>
          </p:cNvSpPr>
          <p:nvPr>
            <p:ph type="body" idx="1"/>
          </p:nvPr>
        </p:nvSpPr>
        <p:spPr>
          <a:xfrm>
            <a:off x="191729" y="1162844"/>
            <a:ext cx="11385756" cy="2288279"/>
          </a:xfrm>
          <a:prstGeom prst="rect">
            <a:avLst/>
          </a:prstGeom>
          <a:noFill/>
          <a:ln>
            <a:noFill/>
          </a:ln>
        </p:spPr>
        <p:txBody>
          <a:bodyPr spcFirstLastPara="1" wrap="square" lIns="91425" tIns="45700" rIns="91425" bIns="45700" anchor="t" anchorCtr="0">
            <a:noAutofit/>
          </a:bodyPr>
          <a:lstStyle/>
          <a:p>
            <a:pPr marL="228600" lvl="0" indent="-63500" algn="l" rtl="0">
              <a:lnSpc>
                <a:spcPct val="90000"/>
              </a:lnSpc>
              <a:spcBef>
                <a:spcPts val="0"/>
              </a:spcBef>
              <a:spcAft>
                <a:spcPts val="0"/>
              </a:spcAft>
              <a:buClr>
                <a:schemeClr val="dk1"/>
              </a:buClr>
              <a:buSzPts val="2600"/>
              <a:buNone/>
            </a:pPr>
            <a:endParaRPr sz="2600"/>
          </a:p>
          <a:p>
            <a:pPr marL="228600" lvl="0" indent="-228600" algn="just" rtl="0">
              <a:lnSpc>
                <a:spcPct val="90000"/>
              </a:lnSpc>
              <a:spcBef>
                <a:spcPts val="1000"/>
              </a:spcBef>
              <a:spcAft>
                <a:spcPts val="0"/>
              </a:spcAft>
              <a:buClr>
                <a:schemeClr val="dk1"/>
              </a:buClr>
              <a:buSzPts val="2800"/>
              <a:buChar char="•"/>
            </a:pPr>
            <a:r>
              <a:rPr lang="tr-TR"/>
              <a:t>Değerlendirme</a:t>
            </a:r>
            <a:r>
              <a:rPr lang="tr-TR" sz="2400"/>
              <a:t> </a:t>
            </a:r>
            <a:r>
              <a:rPr lang="tr-TR" sz="2600"/>
              <a:t>ekibi yanlarına kullanabilecekleri </a:t>
            </a:r>
            <a:r>
              <a:rPr lang="tr-TR" sz="2600" b="1">
                <a:solidFill>
                  <a:srgbClr val="FF0000"/>
                </a:solidFill>
              </a:rPr>
              <a:t>bireysel</a:t>
            </a:r>
            <a:r>
              <a:rPr lang="tr-TR" sz="2600">
                <a:solidFill>
                  <a:srgbClr val="FF0000"/>
                </a:solidFill>
              </a:rPr>
              <a:t> </a:t>
            </a:r>
            <a:r>
              <a:rPr lang="tr-TR" sz="2600" b="1">
                <a:solidFill>
                  <a:srgbClr val="FF0000"/>
                </a:solidFill>
              </a:rPr>
              <a:t>diz üstü bilgisayarlarını </a:t>
            </a:r>
            <a:r>
              <a:rPr lang="tr-TR" sz="2600"/>
              <a:t>ve ekip üyeleri arasında elektronik bilgi aktarımını sağlayacak </a:t>
            </a:r>
            <a:r>
              <a:rPr lang="tr-TR" sz="2600" b="1">
                <a:solidFill>
                  <a:srgbClr val="FF0000"/>
                </a:solidFill>
              </a:rPr>
              <a:t>flash belleklerini </a:t>
            </a:r>
            <a:r>
              <a:rPr lang="tr-TR" sz="2600"/>
              <a:t>alacaklardır; ancak olası bir problem durumunda irtibat görevlisi ekip üyesi/lerine ilgili donanımı denetim süresince sağlayabilmelidir.</a:t>
            </a:r>
            <a:endParaRPr/>
          </a:p>
          <a:p>
            <a:pPr marL="228600" lvl="0" indent="-63500" algn="l" rtl="0">
              <a:lnSpc>
                <a:spcPct val="90000"/>
              </a:lnSpc>
              <a:spcBef>
                <a:spcPts val="1000"/>
              </a:spcBef>
              <a:spcAft>
                <a:spcPts val="0"/>
              </a:spcAft>
              <a:buClr>
                <a:schemeClr val="dk1"/>
              </a:buClr>
              <a:buSzPts val="2600"/>
              <a:buNone/>
            </a:pPr>
            <a:endParaRPr sz="2600"/>
          </a:p>
        </p:txBody>
      </p:sp>
      <p:pic>
        <p:nvPicPr>
          <p:cNvPr id="193" name="Google Shape;193;p15" descr="http://cdni.wired.co.uk/1240x826/s_v/Samsung-laptop2.jpg"/>
          <p:cNvPicPr preferRelativeResize="0"/>
          <p:nvPr/>
        </p:nvPicPr>
        <p:blipFill rotWithShape="1">
          <a:blip r:embed="rId4">
            <a:alphaModFix/>
          </a:blip>
          <a:srcRect/>
          <a:stretch/>
        </p:blipFill>
        <p:spPr>
          <a:xfrm>
            <a:off x="1892917" y="3688842"/>
            <a:ext cx="3373450" cy="224896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Google Shape;199;p16"/>
          <p:cNvSpPr txBox="1"/>
          <p:nvPr/>
        </p:nvSpPr>
        <p:spPr>
          <a:xfrm>
            <a:off x="838201" y="345810"/>
            <a:ext cx="5120561" cy="132556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2800" b="1" i="0" u="none" strike="noStrike" kern="1200" cap="none">
                <a:solidFill>
                  <a:schemeClr val="tx1"/>
                </a:solidFill>
                <a:latin typeface="+mj-lt"/>
                <a:ea typeface="+mj-ea"/>
                <a:cs typeface="+mj-cs"/>
                <a:sym typeface="Calibri"/>
              </a:rPr>
              <a:t>Dikkat edilmesi gereken noktalar-2</a:t>
            </a:r>
            <a:br>
              <a:rPr lang="en-US" sz="2800" b="0" i="0" u="none" strike="noStrike" kern="1200" cap="none">
                <a:solidFill>
                  <a:schemeClr val="tx1"/>
                </a:solidFill>
                <a:latin typeface="+mj-lt"/>
                <a:ea typeface="+mj-ea"/>
                <a:cs typeface="+mj-cs"/>
                <a:sym typeface="Calibri"/>
              </a:rPr>
            </a:br>
            <a:endParaRPr lang="en-US" sz="2800" b="0" i="0" u="none" strike="noStrike" kern="1200" cap="none">
              <a:solidFill>
                <a:schemeClr val="tx1"/>
              </a:solidFill>
              <a:latin typeface="+mj-lt"/>
              <a:ea typeface="+mj-ea"/>
              <a:cs typeface="+mj-cs"/>
              <a:sym typeface="Calibri"/>
            </a:endParaRPr>
          </a:p>
        </p:txBody>
      </p:sp>
      <p:sp>
        <p:nvSpPr>
          <p:cNvPr id="198" name="Google Shape;198;p16"/>
          <p:cNvSpPr txBox="1">
            <a:spLocks noGrp="1"/>
          </p:cNvSpPr>
          <p:nvPr>
            <p:ph type="body" idx="1"/>
          </p:nvPr>
        </p:nvSpPr>
        <p:spPr>
          <a:xfrm>
            <a:off x="838201" y="1825625"/>
            <a:ext cx="5092194" cy="4351338"/>
          </a:xfrm>
          <a:prstGeom prst="rect">
            <a:avLst/>
          </a:prstGeom>
        </p:spPr>
        <p:txBody>
          <a:bodyPr spcFirstLastPara="1" vert="horz" lIns="91440" tIns="45720" rIns="91440" bIns="45720" rtlCol="0" anchorCtr="0">
            <a:normAutofit/>
          </a:bodyPr>
          <a:lstStyle/>
          <a:p>
            <a:pPr marL="228600" lvl="0">
              <a:spcBef>
                <a:spcPts val="0"/>
              </a:spcBef>
              <a:spcAft>
                <a:spcPts val="0"/>
              </a:spcAft>
              <a:buClr>
                <a:schemeClr val="dk1"/>
              </a:buClr>
              <a:buSzPts val="2800"/>
            </a:pPr>
            <a:endParaRPr lang="en-US"/>
          </a:p>
          <a:p>
            <a:pPr marL="228600" lvl="0">
              <a:spcBef>
                <a:spcPts val="1000"/>
              </a:spcBef>
              <a:spcAft>
                <a:spcPts val="0"/>
              </a:spcAft>
              <a:buClr>
                <a:schemeClr val="dk1"/>
              </a:buClr>
              <a:buSzPts val="2800"/>
            </a:pPr>
            <a:r>
              <a:rPr lang="en-US"/>
              <a:t>Fakültenin dışındaki inceleme gezilerinde, eğitim çiftlikleri ile gıda işleme tesislerine yapılan ziyaretlerde, amaca uygun giysi için irtibat görevlisi yardımcı olmalıdır.</a:t>
            </a:r>
          </a:p>
        </p:txBody>
      </p:sp>
      <p:sp>
        <p:nvSpPr>
          <p:cNvPr id="80" name="Oval 7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1" name="Google Shape;201;p16" descr="http://www.thevetgazette.com/storage/IMG_3603.JPG?__SQUARESPACE_CACHEVERSION=1335373476825"/>
          <p:cNvPicPr preferRelativeResize="0"/>
          <p:nvPr/>
        </p:nvPicPr>
        <p:blipFill rotWithShape="1">
          <a:blip r:embed="rId3"/>
          <a:srcRect l="13840" r="33698"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p:spPr>
      </p:pic>
      <p:sp>
        <p:nvSpPr>
          <p:cNvPr id="82" name="Arc 8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0" name="Google Shape;200;p16" descr="https://m.ufhealth.org/sites/default/files/media/News/VetMed/RiscoatDairyFarm.JPG"/>
          <p:cNvPicPr preferRelativeResize="0"/>
          <p:nvPr/>
        </p:nvPicPr>
        <p:blipFill rotWithShape="1">
          <a:blip r:embed="rId4"/>
          <a:srcRect l="8195" r="13999" b="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body" idx="1"/>
          </p:nvPr>
        </p:nvSpPr>
        <p:spPr>
          <a:xfrm>
            <a:off x="723900" y="1131888"/>
            <a:ext cx="10515600" cy="43529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tr-TR"/>
              <a:t>Eksper ekibinin elinde gözlemlerini not alabilmek için mutlaka </a:t>
            </a:r>
            <a:r>
              <a:rPr lang="tr-TR" b="1">
                <a:solidFill>
                  <a:srgbClr val="842943"/>
                </a:solidFill>
              </a:rPr>
              <a:t>sert dosya altlığı üzerinde, formları ve not kâğıtları bulunmalıdır</a:t>
            </a:r>
            <a:r>
              <a:rPr lang="tr-TR">
                <a:solidFill>
                  <a:srgbClr val="842943"/>
                </a:solidFill>
              </a:rPr>
              <a:t>. </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tr-TR"/>
              <a:t>Kurum yönetimi tesislerin zamanında gezilebilmesini sağlamak adına </a:t>
            </a:r>
            <a:r>
              <a:rPr lang="tr-TR" b="1">
                <a:solidFill>
                  <a:srgbClr val="842943"/>
                </a:solidFill>
              </a:rPr>
              <a:t>ekibe gerektiğinde taşıt temin etmekle yükümlüdür</a:t>
            </a:r>
            <a:r>
              <a:rPr lang="tr-TR">
                <a:solidFill>
                  <a:srgbClr val="842943"/>
                </a:solidFill>
              </a:rPr>
              <a:t>. </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207" name="Google Shape;207;p17" descr="http://liderdosya.com/Images/urunresimgaleri/e7acbad6-eb6f-4f74-8ac2-6f7bcc8417f5/baymyo_20110626_111531_009ce19c57064b35.jpg"/>
          <p:cNvPicPr preferRelativeResize="0"/>
          <p:nvPr/>
        </p:nvPicPr>
        <p:blipFill rotWithShape="1">
          <a:blip r:embed="rId3">
            <a:alphaModFix/>
          </a:blip>
          <a:srcRect/>
          <a:stretch/>
        </p:blipFill>
        <p:spPr>
          <a:xfrm>
            <a:off x="1368322" y="3823238"/>
            <a:ext cx="2747963" cy="2060575"/>
          </a:xfrm>
          <a:prstGeom prst="rect">
            <a:avLst/>
          </a:prstGeom>
          <a:noFill/>
          <a:ln>
            <a:noFill/>
          </a:ln>
        </p:spPr>
      </p:pic>
      <p:sp>
        <p:nvSpPr>
          <p:cNvPr id="208" name="Google Shape;208;p17"/>
          <p:cNvSpPr txBox="1"/>
          <p:nvPr/>
        </p:nvSpPr>
        <p:spPr>
          <a:xfrm>
            <a:off x="1368322" y="146845"/>
            <a:ext cx="11188700"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tr-TR" sz="4400" b="1" i="0" u="none" strike="noStrike" cap="none">
                <a:solidFill>
                  <a:srgbClr val="842943"/>
                </a:solidFill>
                <a:latin typeface="Calibri"/>
                <a:ea typeface="Calibri"/>
                <a:cs typeface="Calibri"/>
                <a:sym typeface="Calibri"/>
              </a:rPr>
              <a:t>Dikkat edilmesi gereken noktalar-3</a:t>
            </a:r>
            <a:br>
              <a:rPr lang="tr-TR" sz="4400" b="0" i="0" u="none" strike="noStrike" cap="none">
                <a:solidFill>
                  <a:schemeClr val="dk1"/>
                </a:solidFill>
                <a:latin typeface="Calibri"/>
                <a:ea typeface="Calibri"/>
                <a:cs typeface="Calibri"/>
                <a:sym typeface="Calibri"/>
              </a:rPr>
            </a:br>
            <a:endParaRPr sz="4400" b="0" i="0" u="none" strike="noStrike" cap="none">
              <a:solidFill>
                <a:schemeClr val="dk1"/>
              </a:solidFill>
              <a:latin typeface="Calibri"/>
              <a:ea typeface="Calibri"/>
              <a:cs typeface="Calibri"/>
              <a:sym typeface="Calibri"/>
            </a:endParaRPr>
          </a:p>
        </p:txBody>
      </p:sp>
      <p:pic>
        <p:nvPicPr>
          <p:cNvPr id="209" name="Google Shape;209;p17"/>
          <p:cNvPicPr preferRelativeResize="0"/>
          <p:nvPr/>
        </p:nvPicPr>
        <p:blipFill rotWithShape="1">
          <a:blip r:embed="rId4">
            <a:alphaModFix/>
          </a:blip>
          <a:srcRect/>
          <a:stretch/>
        </p:blipFill>
        <p:spPr>
          <a:xfrm>
            <a:off x="8056237" y="3308350"/>
            <a:ext cx="3183263" cy="273421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3"/>
        <p:cNvGrpSpPr/>
        <p:nvPr/>
      </p:nvGrpSpPr>
      <p:grpSpPr>
        <a:xfrm>
          <a:off x="0" y="0"/>
          <a:ext cx="0" cy="0"/>
          <a:chOff x="0" y="0"/>
          <a:chExt cx="0" cy="0"/>
        </a:xfrm>
      </p:grpSpPr>
      <p:pic>
        <p:nvPicPr>
          <p:cNvPr id="216" name="Google Shape;216;p18" descr="Conference Room « UOSSC"/>
          <p:cNvPicPr preferRelativeResize="0"/>
          <p:nvPr/>
        </p:nvPicPr>
        <p:blipFill rotWithShape="1">
          <a:blip r:embed="rId3"/>
          <a:srcRect t="20719" r="9091"/>
          <a:stretch/>
        </p:blipFill>
        <p:spPr>
          <a:xfrm>
            <a:off x="20" y="10"/>
            <a:ext cx="12191980" cy="6857990"/>
          </a:xfrm>
          <a:prstGeom prst="rect">
            <a:avLst/>
          </a:prstGeom>
          <a:noFill/>
        </p:spPr>
      </p:pic>
      <p:sp>
        <p:nvSpPr>
          <p:cNvPr id="93" name="Rectangle 92">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Google Shape;215;p18"/>
          <p:cNvSpPr txBox="1">
            <a:spLocks noGrp="1"/>
          </p:cNvSpPr>
          <p:nvPr>
            <p:ph type="title"/>
          </p:nvPr>
        </p:nvSpPr>
        <p:spPr>
          <a:xfrm>
            <a:off x="594804" y="640263"/>
            <a:ext cx="6619811" cy="1344975"/>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tr-TR" sz="4000" b="1"/>
              <a:t>Çalışma odası…</a:t>
            </a:r>
            <a:endParaRPr lang="tr-TR" sz="4000"/>
          </a:p>
        </p:txBody>
      </p:sp>
      <p:sp>
        <p:nvSpPr>
          <p:cNvPr id="214" name="Google Shape;214;p18"/>
          <p:cNvSpPr txBox="1">
            <a:spLocks noGrp="1"/>
          </p:cNvSpPr>
          <p:nvPr>
            <p:ph type="body" idx="1"/>
          </p:nvPr>
        </p:nvSpPr>
        <p:spPr>
          <a:xfrm>
            <a:off x="594109" y="2121763"/>
            <a:ext cx="6620505" cy="3773010"/>
          </a:xfrm>
          <a:prstGeom prst="rect">
            <a:avLst/>
          </a:prstGeom>
        </p:spPr>
        <p:txBody>
          <a:bodyPr spcFirstLastPara="1" lIns="91425" tIns="45700" rIns="91425" bIns="45700" anchorCtr="0">
            <a:normAutofit/>
          </a:bodyPr>
          <a:lstStyle/>
          <a:p>
            <a:pPr marL="228600" lvl="0" indent="-63500" rtl="0">
              <a:spcBef>
                <a:spcPts val="0"/>
              </a:spcBef>
              <a:spcAft>
                <a:spcPts val="0"/>
              </a:spcAft>
              <a:buClr>
                <a:schemeClr val="dk1"/>
              </a:buClr>
              <a:buSzPts val="2600"/>
              <a:buNone/>
            </a:pPr>
            <a:endParaRPr lang="en-US" sz="2400"/>
          </a:p>
          <a:p>
            <a:pPr marL="228600" lvl="0" indent="-228600" rtl="0">
              <a:spcBef>
                <a:spcPts val="1000"/>
              </a:spcBef>
              <a:spcAft>
                <a:spcPts val="0"/>
              </a:spcAft>
              <a:buClr>
                <a:schemeClr val="dk1"/>
              </a:buClr>
              <a:buSzPts val="2600"/>
              <a:buChar char="•"/>
            </a:pPr>
            <a:r>
              <a:rPr lang="en-US" sz="2400"/>
              <a:t>Yönetim binasında veya yönetim binasına yakın bir yerde değerlendirme takımının çalışacağı oda tahsis edilmelidir.</a:t>
            </a:r>
          </a:p>
          <a:p>
            <a:pPr marL="228600" lvl="0" indent="-63500" rtl="0">
              <a:spcBef>
                <a:spcPts val="1000"/>
              </a:spcBef>
              <a:spcAft>
                <a:spcPts val="0"/>
              </a:spcAft>
              <a:buClr>
                <a:schemeClr val="dk1"/>
              </a:buClr>
              <a:buSzPts val="2600"/>
              <a:buNone/>
            </a:pPr>
            <a:endParaRPr lang="en-US" sz="2400"/>
          </a:p>
          <a:p>
            <a:pPr marL="228600" lvl="0" indent="-228600" rtl="0">
              <a:spcBef>
                <a:spcPts val="1000"/>
              </a:spcBef>
              <a:spcAft>
                <a:spcPts val="0"/>
              </a:spcAft>
              <a:buClr>
                <a:schemeClr val="dk1"/>
              </a:buClr>
              <a:buSzPts val="2600"/>
              <a:buChar char="•"/>
            </a:pPr>
            <a:r>
              <a:rPr lang="en-US" sz="2400"/>
              <a:t>Bu odada en az 1 adet bilgisayar, bilgisayara bağlı bir yazıcı, eksperlerin diz üstü bilgisayarları için internet erişimi, formların sağlıklı yazılabilmesi amacıyla her eksper için sert dosya altlığı, ve yeterince kırtasiye malzemesi mutlaka olmalıdır.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0"/>
        <p:cNvGrpSpPr/>
        <p:nvPr/>
      </p:nvGrpSpPr>
      <p:grpSpPr>
        <a:xfrm>
          <a:off x="0" y="0"/>
          <a:ext cx="0" cy="0"/>
          <a:chOff x="0" y="0"/>
          <a:chExt cx="0" cy="0"/>
        </a:xfrm>
      </p:grpSpPr>
      <p:sp useBgFill="1">
        <p:nvSpPr>
          <p:cNvPr id="225" name="Rectangle 9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Google Shape;223;p19"/>
          <p:cNvSpPr txBox="1">
            <a:spLocks noGrp="1"/>
          </p:cNvSpPr>
          <p:nvPr>
            <p:ph type="title"/>
          </p:nvPr>
        </p:nvSpPr>
        <p:spPr>
          <a:xfrm>
            <a:off x="589560" y="856180"/>
            <a:ext cx="4560584" cy="1128068"/>
          </a:xfrm>
          <a:prstGeom prst="rect">
            <a:avLst/>
          </a:prstGeom>
        </p:spPr>
        <p:txBody>
          <a:bodyPr spcFirstLastPara="1" lIns="91425" tIns="45700" rIns="91425" bIns="45700" anchor="ctr" anchorCtr="0">
            <a:normAutofit/>
          </a:bodyPr>
          <a:lstStyle/>
          <a:p>
            <a:pPr marL="0" lvl="0" indent="0" rtl="0">
              <a:spcBef>
                <a:spcPts val="0"/>
              </a:spcBef>
              <a:spcAft>
                <a:spcPts val="0"/>
              </a:spcAft>
              <a:buNone/>
            </a:pPr>
            <a:r>
              <a:rPr lang="tr-TR" sz="4000" b="1"/>
              <a:t>Yemek</a:t>
            </a:r>
            <a:endParaRPr lang="tr-TR" sz="4000"/>
          </a:p>
        </p:txBody>
      </p:sp>
      <p:grpSp>
        <p:nvGrpSpPr>
          <p:cNvPr id="226" name="Group 10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 name="Rectangle 10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19"/>
          <p:cNvSpPr txBox="1">
            <a:spLocks noGrp="1"/>
          </p:cNvSpPr>
          <p:nvPr>
            <p:ph type="body" idx="1"/>
          </p:nvPr>
        </p:nvSpPr>
        <p:spPr>
          <a:xfrm>
            <a:off x="590719" y="2330505"/>
            <a:ext cx="4559425" cy="3979585"/>
          </a:xfrm>
          <a:prstGeom prst="rect">
            <a:avLst/>
          </a:prstGeom>
        </p:spPr>
        <p:txBody>
          <a:bodyPr spcFirstLastPara="1" lIns="91425" tIns="45700" rIns="91425" bIns="45700" anchor="ctr" anchorCtr="0">
            <a:normAutofit/>
          </a:bodyPr>
          <a:lstStyle/>
          <a:p>
            <a:pPr marL="228600" lvl="0" indent="-228600" rtl="0">
              <a:spcBef>
                <a:spcPts val="0"/>
              </a:spcBef>
              <a:spcAft>
                <a:spcPts val="0"/>
              </a:spcAft>
              <a:buClr>
                <a:schemeClr val="dk1"/>
              </a:buClr>
              <a:buSzPts val="2800"/>
              <a:buChar char="•"/>
            </a:pPr>
            <a:r>
              <a:rPr lang="tr-TR" sz="2000"/>
              <a:t>Genellikle </a:t>
            </a:r>
            <a:r>
              <a:rPr lang="tr-TR" sz="2000" b="1"/>
              <a:t>ekip odası ya da kurum yemekhanesinde yenilen öğle yemekleri</a:t>
            </a:r>
            <a:r>
              <a:rPr lang="tr-TR" sz="2000"/>
              <a:t>, grup üyeleri arasında bilgi alışverişi yapılmasına olanak tanır.  Yemekler değerlendirilen kurum tarafından karşılanır.</a:t>
            </a:r>
          </a:p>
          <a:p>
            <a:pPr marL="228600" lvl="0" indent="-228600" rtl="0">
              <a:spcBef>
                <a:spcPts val="1000"/>
              </a:spcBef>
              <a:spcAft>
                <a:spcPts val="0"/>
              </a:spcAft>
              <a:buClr>
                <a:schemeClr val="dk1"/>
              </a:buClr>
              <a:buSzPts val="2800"/>
              <a:buChar char="•"/>
            </a:pPr>
            <a:r>
              <a:rPr lang="tr-TR" sz="2000"/>
              <a:t>Değerlendirme kurulunda ilk gün öğle ve akşam yemeği ile Perşembe günü öğle yemeği dışındaki </a:t>
            </a:r>
            <a:r>
              <a:rPr lang="tr-TR" sz="2000" b="1"/>
              <a:t>yemeklere değerlendirilen kurumdakilerin katılmaması önerilir.</a:t>
            </a:r>
            <a:endParaRPr lang="tr-TR" sz="2000"/>
          </a:p>
          <a:p>
            <a:pPr marL="228600" lvl="0" indent="-50800" rtl="0">
              <a:spcBef>
                <a:spcPts val="1000"/>
              </a:spcBef>
              <a:spcAft>
                <a:spcPts val="0"/>
              </a:spcAft>
              <a:buClr>
                <a:schemeClr val="dk1"/>
              </a:buClr>
              <a:buSzPts val="2800"/>
              <a:buNone/>
            </a:pPr>
            <a:endParaRPr lang="tr-TR" sz="2000"/>
          </a:p>
          <a:p>
            <a:pPr marL="228600" lvl="0" indent="-50800" rtl="0">
              <a:spcBef>
                <a:spcPts val="1000"/>
              </a:spcBef>
              <a:spcAft>
                <a:spcPts val="0"/>
              </a:spcAft>
              <a:buClr>
                <a:schemeClr val="dk1"/>
              </a:buClr>
              <a:buSzPts val="2800"/>
              <a:buNone/>
            </a:pPr>
            <a:endParaRPr lang="tr-TR" sz="2000"/>
          </a:p>
        </p:txBody>
      </p:sp>
      <p:sp>
        <p:nvSpPr>
          <p:cNvPr id="108" name="Rectangle 10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2" name="Google Shape;222;p19" descr="http://www.bookkeeping-essentials.com/images/mealsandentertainmentexpenses.jpg"/>
          <p:cNvPicPr preferRelativeResize="0"/>
          <p:nvPr/>
        </p:nvPicPr>
        <p:blipFill rotWithShape="1">
          <a:blip r:embed="rId3"/>
          <a:srcRect l="21867" r="9789" b="-2"/>
          <a:stretch/>
        </p:blipFill>
        <p:spPr>
          <a:xfrm>
            <a:off x="5977788" y="799352"/>
            <a:ext cx="5425410" cy="525929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72493" y="238539"/>
            <a:ext cx="11018520" cy="1434415"/>
          </a:xfrm>
        </p:spPr>
        <p:txBody>
          <a:bodyPr anchor="b">
            <a:normAutofit/>
          </a:bodyPr>
          <a:lstStyle/>
          <a:p>
            <a:r>
              <a:rPr lang="tr-TR" sz="5400"/>
              <a:t>Etik Beklentiler-1</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72493" y="2071316"/>
            <a:ext cx="6713552" cy="4119172"/>
          </a:xfrm>
        </p:spPr>
        <p:txBody>
          <a:bodyPr anchor="t">
            <a:normAutofit/>
          </a:bodyPr>
          <a:lstStyle/>
          <a:p>
            <a:endParaRPr lang="tr-TR" sz="2200"/>
          </a:p>
          <a:p>
            <a:r>
              <a:rPr lang="tr-TR" sz="2200"/>
              <a:t>Görevleri esnasında tarafına verilen tüm belge ve bilgilerin </a:t>
            </a:r>
            <a:r>
              <a:rPr lang="tr-TR" sz="2200" b="1"/>
              <a:t>gizliliğini </a:t>
            </a:r>
            <a:r>
              <a:rPr lang="tr-TR" sz="2200"/>
              <a:t>sağlamayı,</a:t>
            </a:r>
          </a:p>
          <a:p>
            <a:r>
              <a:rPr lang="tr-TR" sz="2200"/>
              <a:t>VEDEK içinde ve dışında </a:t>
            </a:r>
            <a:r>
              <a:rPr lang="tr-TR" sz="2200" b="1"/>
              <a:t>tarafsız </a:t>
            </a:r>
            <a:r>
              <a:rPr lang="tr-TR" sz="2200"/>
              <a:t>ve </a:t>
            </a:r>
            <a:r>
              <a:rPr lang="tr-TR" sz="2200" b="1"/>
              <a:t>doğru</a:t>
            </a:r>
            <a:r>
              <a:rPr lang="tr-TR" sz="2200"/>
              <a:t>açıklamalar yapmayı, </a:t>
            </a:r>
          </a:p>
          <a:p>
            <a:r>
              <a:rPr lang="tr-TR" sz="2200"/>
              <a:t>Meslektaşlarına ve birlikte çalıştığı kişilere </a:t>
            </a:r>
            <a:r>
              <a:rPr lang="tr-TR" sz="2200" b="1"/>
              <a:t>mesleki gelişmelerinde yardımcı </a:t>
            </a:r>
            <a:r>
              <a:rPr lang="tr-TR" sz="2200"/>
              <a:t>olmayı ve etik kurallara uymalarında destek olmayı,</a:t>
            </a:r>
          </a:p>
          <a:p>
            <a:r>
              <a:rPr lang="tr-TR" sz="2200"/>
              <a:t>Bu etik kuralların ihlal edilmesine ilişkin suçlamalarda kararın </a:t>
            </a:r>
            <a:r>
              <a:rPr lang="tr-TR" sz="2200" b="1"/>
              <a:t>hızlı </a:t>
            </a:r>
            <a:r>
              <a:rPr lang="tr-TR" sz="2200"/>
              <a:t>ve </a:t>
            </a:r>
            <a:r>
              <a:rPr lang="tr-TR" sz="2200" b="1"/>
              <a:t>adil </a:t>
            </a:r>
            <a:r>
              <a:rPr lang="tr-TR" sz="2200"/>
              <a:t>bir şekilde verilmesi için yürütülecek işlemleri desteklemeyi, </a:t>
            </a:r>
          </a:p>
          <a:p>
            <a:endParaRPr lang="tr-TR" sz="2200"/>
          </a:p>
          <a:p>
            <a:endParaRPr lang="tr-TR" sz="2200"/>
          </a:p>
        </p:txBody>
      </p:sp>
      <p:pic>
        <p:nvPicPr>
          <p:cNvPr id="18434" name="Picture 2" descr="Biraz da Felsefe: Etik. Etik Nedir | İonna Kuçuradi – Nar Sanat">
            <a:extLst>
              <a:ext uri="{FF2B5EF4-FFF2-40B4-BE49-F238E27FC236}">
                <a16:creationId xmlns:a16="http://schemas.microsoft.com/office/drawing/2014/main" id="{C5110A06-ACFB-8049-9ACE-9A1371CA02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60" r="759"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096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Etik Beklentiler-2</a:t>
            </a:r>
          </a:p>
        </p:txBody>
      </p:sp>
      <p:sp>
        <p:nvSpPr>
          <p:cNvPr id="3" name="İçerik Yer Tutucusu 2"/>
          <p:cNvSpPr>
            <a:spLocks noGrp="1"/>
          </p:cNvSpPr>
          <p:nvPr>
            <p:ph idx="1"/>
          </p:nvPr>
        </p:nvSpPr>
        <p:spPr/>
        <p:txBody>
          <a:bodyPr/>
          <a:lstStyle/>
          <a:p>
            <a:endParaRPr lang="tr-TR" dirty="0"/>
          </a:p>
          <a:p>
            <a:r>
              <a:rPr lang="tr-TR" dirty="0"/>
              <a:t>YükseköğretimKaliteKuruluüyeleri,komisyon üyeleri ve dış değerlendiricileri,işbirliği içinde bulunulan kurum ve kuruluşların çalışanlarından </a:t>
            </a:r>
            <a:r>
              <a:rPr lang="tr-TR" b="1" dirty="0"/>
              <a:t>doğrudan </a:t>
            </a:r>
            <a:r>
              <a:rPr lang="tr-TR" dirty="0"/>
              <a:t>yada </a:t>
            </a:r>
            <a:r>
              <a:rPr lang="tr-TR" b="1" dirty="0"/>
              <a:t>dolaylı </a:t>
            </a:r>
            <a:r>
              <a:rPr lang="tr-TR" dirty="0"/>
              <a:t>olarak herhangi bir </a:t>
            </a:r>
            <a:r>
              <a:rPr lang="tr-TR" b="1" dirty="0"/>
              <a:t>hediye istemez </a:t>
            </a:r>
            <a:r>
              <a:rPr lang="tr-TR" dirty="0"/>
              <a:t>ya da kabul etmezler.</a:t>
            </a:r>
          </a:p>
          <a:p>
            <a:r>
              <a:rPr lang="tr-TR" dirty="0" err="1"/>
              <a:t>Dışdeğerlendiriciler,değerlendirme</a:t>
            </a:r>
            <a:r>
              <a:rPr lang="tr-TR" dirty="0"/>
              <a:t> sürecinde olan kurum ile yakın ve  etkin bir ilişki içinde iseler yada geçmişte </a:t>
            </a:r>
            <a:r>
              <a:rPr lang="tr-TR" dirty="0" err="1"/>
              <a:t>olmuşlarsa,ilgili</a:t>
            </a:r>
            <a:r>
              <a:rPr lang="tr-TR" dirty="0"/>
              <a:t> kurum ile ilgili değerlendirme sürecine katılamazlar. Yakın ve etkin ilişki içinde olma çeşitli şekillerde görülebilir</a:t>
            </a:r>
          </a:p>
          <a:p>
            <a:endParaRPr lang="tr-TR" dirty="0"/>
          </a:p>
          <a:p>
            <a:endParaRPr lang="tr-TR" dirty="0"/>
          </a:p>
        </p:txBody>
      </p:sp>
      <p:pic>
        <p:nvPicPr>
          <p:cNvPr id="19458" name="Picture 2" descr="Etik Ne Demek, Kısaca Etik Nedir - Bio Bilgi">
            <a:extLst>
              <a:ext uri="{FF2B5EF4-FFF2-40B4-BE49-F238E27FC236}">
                <a16:creationId xmlns:a16="http://schemas.microsoft.com/office/drawing/2014/main" id="{9A66234A-7ABC-E643-95F8-3FC3ABB73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422" y="0"/>
            <a:ext cx="3898900"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0592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333" y="1331849"/>
            <a:ext cx="5377795" cy="1325563"/>
          </a:xfrm>
        </p:spPr>
        <p:txBody>
          <a:bodyPr>
            <a:normAutofit fontScale="90000"/>
          </a:bodyPr>
          <a:lstStyle/>
          <a:p>
            <a:r>
              <a:rPr lang="tr-TR" dirty="0"/>
              <a:t>Ziyaret Edilen Kurumla İlgili Çıkar Çatışması Formu </a:t>
            </a:r>
            <a:br>
              <a:rPr lang="tr-TR" dirty="0"/>
            </a:br>
            <a:r>
              <a:rPr lang="tr-TR" dirty="0"/>
              <a:t>(</a:t>
            </a:r>
            <a:r>
              <a:rPr lang="tr-TR" dirty="0" err="1"/>
              <a:t>Conflict</a:t>
            </a:r>
            <a:r>
              <a:rPr lang="tr-TR" dirty="0"/>
              <a:t> of </a:t>
            </a:r>
            <a:r>
              <a:rPr lang="tr-TR" dirty="0" err="1"/>
              <a:t>Interest</a:t>
            </a:r>
            <a:r>
              <a:rPr lang="tr-TR" dirty="0"/>
              <a:t>)</a:t>
            </a:r>
          </a:p>
        </p:txBody>
      </p:sp>
      <p:pic>
        <p:nvPicPr>
          <p:cNvPr id="4" name="Resim 3"/>
          <p:cNvPicPr>
            <a:picLocks noChangeAspect="1"/>
          </p:cNvPicPr>
          <p:nvPr/>
        </p:nvPicPr>
        <p:blipFill>
          <a:blip r:embed="rId2"/>
          <a:stretch>
            <a:fillRect/>
          </a:stretch>
        </p:blipFill>
        <p:spPr>
          <a:xfrm>
            <a:off x="5191125" y="688557"/>
            <a:ext cx="6162675" cy="5705475"/>
          </a:xfrm>
          <a:prstGeom prst="rect">
            <a:avLst/>
          </a:prstGeom>
        </p:spPr>
      </p:pic>
      <p:pic>
        <p:nvPicPr>
          <p:cNvPr id="28674" name="Picture 2" descr="How to Handle an Employee Conflict of Interest | i-Sight">
            <a:extLst>
              <a:ext uri="{FF2B5EF4-FFF2-40B4-BE49-F238E27FC236}">
                <a16:creationId xmlns:a16="http://schemas.microsoft.com/office/drawing/2014/main" id="{AE48D066-E866-A642-99FF-AED6E2891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370681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19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VEDEK Gizlilik ve Etik </a:t>
            </a:r>
            <a:r>
              <a:rPr lang="tr-TR" dirty="0" err="1"/>
              <a:t>taahütnamesi</a:t>
            </a:r>
            <a:r>
              <a:rPr lang="tr-TR" dirty="0"/>
              <a:t> (</a:t>
            </a:r>
            <a:r>
              <a:rPr lang="tr-TR" dirty="0" err="1"/>
              <a:t>Code</a:t>
            </a:r>
            <a:r>
              <a:rPr lang="tr-TR" dirty="0"/>
              <a:t> of </a:t>
            </a:r>
            <a:r>
              <a:rPr lang="tr-TR" dirty="0" err="1"/>
              <a:t>Conduct</a:t>
            </a:r>
            <a:r>
              <a:rPr lang="tr-TR" dirty="0"/>
              <a:t>)</a:t>
            </a: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4501816" y="1027906"/>
            <a:ext cx="6172200" cy="5743575"/>
          </a:xfrm>
          <a:prstGeom prst="rect">
            <a:avLst/>
          </a:prstGeom>
        </p:spPr>
      </p:pic>
      <p:pic>
        <p:nvPicPr>
          <p:cNvPr id="20482" name="Picture 2" descr="The Code Of Conduct">
            <a:extLst>
              <a:ext uri="{FF2B5EF4-FFF2-40B4-BE49-F238E27FC236}">
                <a16:creationId xmlns:a16="http://schemas.microsoft.com/office/drawing/2014/main" id="{C412522A-131B-0245-B1A2-8328E7584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68" y="2353469"/>
            <a:ext cx="4405273" cy="295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080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Seyahat düzenlemeleri ve konaklama</a:t>
            </a:r>
          </a:p>
        </p:txBody>
      </p:sp>
      <p:sp>
        <p:nvSpPr>
          <p:cNvPr id="3" name="İçerik Yer Tutucusu 2"/>
          <p:cNvSpPr>
            <a:spLocks noGrp="1"/>
          </p:cNvSpPr>
          <p:nvPr>
            <p:ph idx="1"/>
          </p:nvPr>
        </p:nvSpPr>
        <p:spPr/>
        <p:txBody>
          <a:bodyPr>
            <a:normAutofit fontScale="92500" lnSpcReduction="20000"/>
          </a:bodyPr>
          <a:lstStyle/>
          <a:p>
            <a:r>
              <a:rPr lang="tr-TR" dirty="0"/>
              <a:t>Değerlendirmeden en az 4 ay önce, kurum: </a:t>
            </a:r>
          </a:p>
          <a:p>
            <a:pPr>
              <a:buFontTx/>
              <a:buChar char="-"/>
            </a:pPr>
            <a:r>
              <a:rPr lang="tr-TR" dirty="0"/>
              <a:t>uygun seyahat düzenlemeleri yapmak için her bir değerlendiriciyle iletişime geçer (her bir değerlendirici ilk ekip toplantısının başlamasından en az 1 saat önce ve çıkış sunumunun sonuna kadar hazır bulunmalıdır); </a:t>
            </a:r>
          </a:p>
          <a:p>
            <a:pPr>
              <a:buFontTx/>
              <a:buChar char="-"/>
            </a:pPr>
            <a:r>
              <a:rPr lang="tr-TR" dirty="0"/>
              <a:t>biletleri (ekonomi sınıfı) satın alır ve her değerlendiriciye gönderir veya aynı koşullarda kendi biletlerini satın alan değerlendiricilere geri ödeme yapar, </a:t>
            </a:r>
          </a:p>
          <a:p>
            <a:pPr>
              <a:buFontTx/>
              <a:buChar char="-"/>
            </a:pPr>
            <a:r>
              <a:rPr lang="tr-TR" dirty="0" err="1"/>
              <a:t>Wi</a:t>
            </a:r>
            <a:r>
              <a:rPr lang="tr-TR" dirty="0"/>
              <a:t>-Fi, restoran ve değerlendirme takımına ayrılmış bir toplantı salonu bulunan 3 veya 4 yıldızlı bir otelde oda rezervasyonu yapar, </a:t>
            </a:r>
          </a:p>
          <a:p>
            <a:pPr>
              <a:buFontTx/>
              <a:buChar char="-"/>
            </a:pPr>
            <a:r>
              <a:rPr lang="tr-TR" dirty="0"/>
              <a:t>seyahatler ve değerlendirme sırasında gerçekleşebilecek kaza riskini karşılamak için her değerlendirici için bir sigorta sağlar, </a:t>
            </a:r>
          </a:p>
          <a:p>
            <a:pPr>
              <a:buFontTx/>
              <a:buChar char="-"/>
            </a:pPr>
            <a:r>
              <a:rPr lang="tr-TR" dirty="0"/>
              <a:t>değerlendiricilerin tüm ulaşımlarını (örneğin, havaalanı, tren istasyonu, otel, restoran ve ziyaret edilen birimler) organize ve finanse edilecek şekilde düzenler</a:t>
            </a:r>
          </a:p>
        </p:txBody>
      </p:sp>
    </p:spTree>
    <p:extLst>
      <p:ext uri="{BB962C8B-B14F-4D97-AF65-F5344CB8AC3E}">
        <p14:creationId xmlns:p14="http://schemas.microsoft.com/office/powerpoint/2010/main" val="161772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479418" y="85616"/>
            <a:ext cx="5251316" cy="1807305"/>
          </a:xfrm>
        </p:spPr>
        <p:txBody>
          <a:bodyPr>
            <a:normAutofit/>
          </a:bodyPr>
          <a:lstStyle/>
          <a:p>
            <a:r>
              <a:rPr lang="tr-TR" dirty="0"/>
              <a:t>Değerlendirme takımı özellikleri-1</a:t>
            </a:r>
          </a:p>
        </p:txBody>
      </p:sp>
      <p:sp>
        <p:nvSpPr>
          <p:cNvPr id="3" name="İçerik Yer Tutucusu 2"/>
          <p:cNvSpPr>
            <a:spLocks noGrp="1"/>
          </p:cNvSpPr>
          <p:nvPr>
            <p:ph idx="1"/>
          </p:nvPr>
        </p:nvSpPr>
        <p:spPr>
          <a:xfrm>
            <a:off x="482466" y="1892921"/>
            <a:ext cx="5962785" cy="4599954"/>
          </a:xfrm>
        </p:spPr>
        <p:txBody>
          <a:bodyPr>
            <a:noAutofit/>
          </a:bodyPr>
          <a:lstStyle/>
          <a:p>
            <a:r>
              <a:rPr lang="tr-TR"/>
              <a:t>Değerlendiricilerden biri, değerlendirme ve liderliği konusundaki tecrübesine dayanılarak VAK tarafından </a:t>
            </a:r>
            <a:r>
              <a:rPr lang="tr-TR">
                <a:solidFill>
                  <a:srgbClr val="FF0000"/>
                </a:solidFill>
              </a:rPr>
              <a:t>başkan</a:t>
            </a:r>
            <a:r>
              <a:rPr lang="tr-TR"/>
              <a:t> olarak belirlenir. </a:t>
            </a:r>
          </a:p>
          <a:p>
            <a:r>
              <a:rPr lang="tr-TR"/>
              <a:t>Tüm akademik değerlendiriciler, akredite veya şartlı akreditasyon statüsünde bir kurumdan olmalıdır. </a:t>
            </a:r>
          </a:p>
          <a:p>
            <a:r>
              <a:rPr lang="tr-TR"/>
              <a:t>Tüm Değerlendiriciler (değerlendirme türüne bakılmaksızın): değerlendirici eğitimini ve/veya e-öğrenme kursunu başarıyla tamamlamalı</a:t>
            </a:r>
          </a:p>
        </p:txBody>
      </p:sp>
      <p:pic>
        <p:nvPicPr>
          <p:cNvPr id="3074" name="Picture 2" descr="5 Tips to Build Your ERP Evaluation Team | Ultra Consultants">
            <a:extLst>
              <a:ext uri="{FF2B5EF4-FFF2-40B4-BE49-F238E27FC236}">
                <a16:creationId xmlns:a16="http://schemas.microsoft.com/office/drawing/2014/main" id="{05DB4647-C223-7E42-962F-830FB1C0A6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02" r="13348"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536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Değerlendirme genel</a:t>
            </a:r>
          </a:p>
        </p:txBody>
      </p:sp>
      <p:sp>
        <p:nvSpPr>
          <p:cNvPr id="3" name="İçerik Yer Tutucusu 2"/>
          <p:cNvSpPr>
            <a:spLocks noGrp="1"/>
          </p:cNvSpPr>
          <p:nvPr>
            <p:ph idx="1"/>
          </p:nvPr>
        </p:nvSpPr>
        <p:spPr/>
        <p:txBody>
          <a:bodyPr/>
          <a:lstStyle/>
          <a:p>
            <a:r>
              <a:rPr lang="tr-TR" dirty="0"/>
              <a:t>Değerlendirme olgusu defansif (savunmaya dayalı) bir durumdur. </a:t>
            </a:r>
          </a:p>
          <a:p>
            <a:r>
              <a:rPr lang="tr-TR" dirty="0"/>
              <a:t>Değerlendirilen savunma veya saldırı içgüdüsü içindedir. </a:t>
            </a:r>
          </a:p>
          <a:p>
            <a:r>
              <a:rPr lang="tr-TR" dirty="0"/>
              <a:t>Değerlendirilecek ekibi bu duygudan uzaklaştırın</a:t>
            </a:r>
          </a:p>
          <a:p>
            <a:r>
              <a:rPr lang="tr-TR" dirty="0"/>
              <a:t>Böylece iletişime açık bilgi paylaşımında bulunan bir üst yönetim ve çalışan grubu olacaktır. </a:t>
            </a:r>
          </a:p>
        </p:txBody>
      </p:sp>
      <p:pic>
        <p:nvPicPr>
          <p:cNvPr id="27650" name="Picture 2" descr="İş Yerinde Stres ve Çalışanlarda Stres Yönetimi - idenfit">
            <a:extLst>
              <a:ext uri="{FF2B5EF4-FFF2-40B4-BE49-F238E27FC236}">
                <a16:creationId xmlns:a16="http://schemas.microsoft.com/office/drawing/2014/main" id="{3AD3231F-4BEC-4340-A973-CEFBD835D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550" y="4181475"/>
            <a:ext cx="3517900" cy="231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020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Stres yönetimi</a:t>
            </a:r>
          </a:p>
        </p:txBody>
      </p:sp>
      <p:sp>
        <p:nvSpPr>
          <p:cNvPr id="3" name="İçerik Yer Tutucusu 2"/>
          <p:cNvSpPr>
            <a:spLocks noGrp="1"/>
          </p:cNvSpPr>
          <p:nvPr>
            <p:ph idx="1"/>
          </p:nvPr>
        </p:nvSpPr>
        <p:spPr/>
        <p:txBody>
          <a:bodyPr/>
          <a:lstStyle/>
          <a:p>
            <a:r>
              <a:rPr lang="tr-TR" dirty="0"/>
              <a:t>Değerlendirme sürecinde kişilerin değil birimin değerlendirildiğinden söz edilse de kimi zaman ya çalışanlar ya da kurum yöneticileri kendilerinin değerlendirildiği zannına kapılıyor; tepkisel tavır ve söylemler içerisine girebilmektedir</a:t>
            </a:r>
          </a:p>
          <a:p>
            <a:endParaRPr lang="tr-TR" dirty="0"/>
          </a:p>
          <a:p>
            <a:r>
              <a:rPr lang="tr-TR" dirty="0"/>
              <a:t>Ekip sorumlusunun profesyonelliği, ekibi ve değerlendirme sürecini yönetmesi, iletişimi, kabiliyeti, kriz &amp; çatışma durumları yönetimi sayesinde gerginlik ortamının havası yumuşatılabilmektedir</a:t>
            </a:r>
          </a:p>
        </p:txBody>
      </p:sp>
      <p:pic>
        <p:nvPicPr>
          <p:cNvPr id="4" name="Resim 3"/>
          <p:cNvPicPr>
            <a:picLocks noChangeAspect="1"/>
          </p:cNvPicPr>
          <p:nvPr/>
        </p:nvPicPr>
        <p:blipFill>
          <a:blip r:embed="rId2"/>
          <a:stretch>
            <a:fillRect/>
          </a:stretch>
        </p:blipFill>
        <p:spPr>
          <a:xfrm>
            <a:off x="8501062" y="5910263"/>
            <a:ext cx="2505075" cy="266700"/>
          </a:xfrm>
          <a:prstGeom prst="rect">
            <a:avLst/>
          </a:prstGeom>
        </p:spPr>
      </p:pic>
      <p:pic>
        <p:nvPicPr>
          <p:cNvPr id="26626" name="Picture 2" descr="Stres Yönetimi ve Öfkeyle Başa Çıkabilme - Bilge Arkadaş Eğitim Kurumu">
            <a:extLst>
              <a:ext uri="{FF2B5EF4-FFF2-40B4-BE49-F238E27FC236}">
                <a16:creationId xmlns:a16="http://schemas.microsoft.com/office/drawing/2014/main" id="{28D006BE-DF5B-164B-9B46-A3818E309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668" y="-69374"/>
            <a:ext cx="3081331" cy="176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699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Stres yönetimi</a:t>
            </a:r>
          </a:p>
        </p:txBody>
      </p:sp>
      <p:sp>
        <p:nvSpPr>
          <p:cNvPr id="3" name="İçerik Yer Tutucusu 2"/>
          <p:cNvSpPr>
            <a:spLocks noGrp="1"/>
          </p:cNvSpPr>
          <p:nvPr>
            <p:ph idx="1"/>
          </p:nvPr>
        </p:nvSpPr>
        <p:spPr/>
        <p:txBody>
          <a:bodyPr/>
          <a:lstStyle/>
          <a:p>
            <a:r>
              <a:rPr lang="tr-TR" dirty="0"/>
              <a:t>Kalite değerlendirme sürecinde, değerlendirilen kurum çalışanları ya da değerlendirici ekip üyelerinin olumsuz tavırları nedeniyle gergin bir ortam gelişebilir. </a:t>
            </a:r>
          </a:p>
          <a:p>
            <a:r>
              <a:rPr lang="tr-TR" dirty="0"/>
              <a:t>Ya da değerlendirme sürecini etkileyebilecek herhangi bir teknik ya da sosyal sorunla karşılaşılabilir. </a:t>
            </a:r>
          </a:p>
          <a:p>
            <a:r>
              <a:rPr lang="tr-TR" dirty="0"/>
              <a:t>Başta ekip sorumlusu olmak üzere tüm ekip üyelerinin bu tür durumlarda stres yönetimini iyi yapması gerekmektedir. </a:t>
            </a:r>
          </a:p>
          <a:p>
            <a:r>
              <a:rPr lang="tr-TR" dirty="0"/>
              <a:t>Bu amaçla değerlendirme öncesi ekip üyelerince yapılan toplantıda birimin özelliklerine göre ortaya çıkabilecek sorunlar ele alınmalı ve bu tür durumlar için ortak bir tavır belirlenmelidir.</a:t>
            </a:r>
          </a:p>
        </p:txBody>
      </p:sp>
      <p:pic>
        <p:nvPicPr>
          <p:cNvPr id="25602" name="Picture 2" descr="Stres Yönetimi Nedir? | Mevam Psikoloji | Beylikdüzü Psikolog">
            <a:extLst>
              <a:ext uri="{FF2B5EF4-FFF2-40B4-BE49-F238E27FC236}">
                <a16:creationId xmlns:a16="http://schemas.microsoft.com/office/drawing/2014/main" id="{61F583CA-8708-E347-89DB-2870BEC6D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6992" y="109061"/>
            <a:ext cx="2332400" cy="164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087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yönetimi</a:t>
            </a:r>
          </a:p>
        </p:txBody>
      </p:sp>
      <p:sp>
        <p:nvSpPr>
          <p:cNvPr id="3" name="İçerik Yer Tutucusu 2"/>
          <p:cNvSpPr>
            <a:spLocks noGrp="1"/>
          </p:cNvSpPr>
          <p:nvPr>
            <p:ph idx="1"/>
          </p:nvPr>
        </p:nvSpPr>
        <p:spPr/>
        <p:txBody>
          <a:bodyPr/>
          <a:lstStyle/>
          <a:p>
            <a:r>
              <a:rPr lang="tr-TR" dirty="0"/>
              <a:t>Kısıtlı bir zaman diliminde oldukça fazla uygulama ve bölüm görülmesini gerekebilir.</a:t>
            </a:r>
          </a:p>
          <a:p>
            <a:r>
              <a:rPr lang="tr-TR" dirty="0"/>
              <a:t>Burada zaman yönetimi esastır. </a:t>
            </a:r>
          </a:p>
          <a:p>
            <a:r>
              <a:rPr lang="tr-TR" dirty="0"/>
              <a:t>Sürecin iyi yönetilebilmesi için iyi bir planlama yapılmalı ve mümkün olduğunca bu plan dâhilinde hareket edilmelidir. </a:t>
            </a:r>
          </a:p>
          <a:p>
            <a:r>
              <a:rPr lang="tr-TR" dirty="0"/>
              <a:t>Her bölüme gerektiği kadar zaman ayrılmalı, planlama ekip sorumlusunun kontrolünde yapılmalı, kurum çalışanlarının konu dışına çıkmaları engellenmelidir.</a:t>
            </a:r>
          </a:p>
        </p:txBody>
      </p:sp>
      <p:pic>
        <p:nvPicPr>
          <p:cNvPr id="24578" name="Picture 2" descr="Comprehensive Guide to Business Process Management - Smartsheet | Smartsheet">
            <a:extLst>
              <a:ext uri="{FF2B5EF4-FFF2-40B4-BE49-F238E27FC236}">
                <a16:creationId xmlns:a16="http://schemas.microsoft.com/office/drawing/2014/main" id="{0E074359-0653-524F-9F29-55AB6406F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0" y="158750"/>
            <a:ext cx="3340100" cy="167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370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496824" y="2218777"/>
            <a:ext cx="4559425" cy="3979585"/>
          </a:xfrm>
        </p:spPr>
        <p:txBody>
          <a:bodyPr anchor="ctr">
            <a:normAutofit/>
          </a:bodyPr>
          <a:lstStyle/>
          <a:p>
            <a:r>
              <a:rPr lang="tr-TR"/>
              <a:t>Değerlendirilen her birimin kendine özgü yapısı olduğunu ve</a:t>
            </a:r>
          </a:p>
          <a:p>
            <a:pPr marL="0" indent="0">
              <a:buNone/>
            </a:pPr>
            <a:r>
              <a:rPr lang="tr-TR"/>
              <a:t>	araştırmaya yönelik farklı bakış açıları olabileceğini unutmamamız gerekir.</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Why Does Every Voice Matter? The Importance of Hearing Different  Perspectives | by Shafi Sahal | Curious | Medium">
            <a:extLst>
              <a:ext uri="{FF2B5EF4-FFF2-40B4-BE49-F238E27FC236}">
                <a16:creationId xmlns:a16="http://schemas.microsoft.com/office/drawing/2014/main" id="{D4B0F995-D873-9147-8DD3-A85C675693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60" r="2677"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430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1137034" y="609597"/>
            <a:ext cx="9392421" cy="1330841"/>
          </a:xfrm>
        </p:spPr>
        <p:txBody>
          <a:bodyPr>
            <a:normAutofit/>
          </a:bodyPr>
          <a:lstStyle/>
          <a:p>
            <a:r>
              <a:rPr lang="tr-TR" dirty="0"/>
              <a:t>Değerlendirme sayesinde değerlendirici</a:t>
            </a:r>
          </a:p>
        </p:txBody>
      </p:sp>
      <p:sp>
        <p:nvSpPr>
          <p:cNvPr id="3" name="İçerik Yer Tutucusu 2"/>
          <p:cNvSpPr>
            <a:spLocks noGrp="1"/>
          </p:cNvSpPr>
          <p:nvPr>
            <p:ph idx="1"/>
          </p:nvPr>
        </p:nvSpPr>
        <p:spPr>
          <a:xfrm>
            <a:off x="1137034" y="2198362"/>
            <a:ext cx="4958966" cy="3917773"/>
          </a:xfrm>
        </p:spPr>
        <p:txBody>
          <a:bodyPr>
            <a:normAutofit/>
          </a:bodyPr>
          <a:lstStyle/>
          <a:p>
            <a:r>
              <a:rPr lang="tr-TR"/>
              <a:t>Değerlendirme kişisel gelişimi sağlıyor. </a:t>
            </a:r>
          </a:p>
          <a:p>
            <a:r>
              <a:rPr lang="tr-TR"/>
              <a:t>Gidilen değerlendirme ile farklı uygulamaları, teknolojileri, sorunları ve çözümleri görülüyor; dostluklar ve yeni işbirlikleri oluşabiliyor.</a:t>
            </a:r>
          </a:p>
        </p:txBody>
      </p:sp>
      <p:pic>
        <p:nvPicPr>
          <p:cNvPr id="22530" name="Picture 2" descr="Wooden signpost - code of conduct (ethics, respect, code, honesty,  integrity). Stock Photo | Adobe Stock">
            <a:extLst>
              <a:ext uri="{FF2B5EF4-FFF2-40B4-BE49-F238E27FC236}">
                <a16:creationId xmlns:a16="http://schemas.microsoft.com/office/drawing/2014/main" id="{F9EAB665-D0FA-FF41-9977-8337378971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469605"/>
            <a:ext cx="4788505" cy="3186532"/>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38953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Değerlendirme süreci</a:t>
            </a:r>
          </a:p>
        </p:txBody>
      </p:sp>
      <p:sp>
        <p:nvSpPr>
          <p:cNvPr id="3" name="İçerik Yer Tutucusu 2"/>
          <p:cNvSpPr>
            <a:spLocks noGrp="1"/>
          </p:cNvSpPr>
          <p:nvPr>
            <p:ph idx="1"/>
          </p:nvPr>
        </p:nvSpPr>
        <p:spPr/>
        <p:txBody>
          <a:bodyPr/>
          <a:lstStyle/>
          <a:p>
            <a:r>
              <a:rPr lang="tr-TR" dirty="0"/>
              <a:t>Değerlendirme süreci, iyileştirme sürecidir.</a:t>
            </a:r>
          </a:p>
          <a:p>
            <a:endParaRPr lang="tr-TR" dirty="0"/>
          </a:p>
          <a:p>
            <a:r>
              <a:rPr lang="tr-TR" dirty="0"/>
              <a:t>Birimlerden gelen geri bildirimlerle üniversitenin araştırma geliştirmeye yönelik kalitesinin iyileştirilmesi amaçlanmaktadır.</a:t>
            </a:r>
          </a:p>
          <a:p>
            <a:endParaRPr lang="tr-TR" dirty="0"/>
          </a:p>
          <a:p>
            <a:r>
              <a:rPr lang="tr-TR" dirty="0"/>
              <a:t>Objektif bilgiyi sunma, iyileştirmeye/geliştirmeye açık alanları sunmak esas alınmalıdır.</a:t>
            </a:r>
          </a:p>
        </p:txBody>
      </p:sp>
      <p:pic>
        <p:nvPicPr>
          <p:cNvPr id="21506" name="Picture 2" descr="5 Ways to Assess the Quality of Your Online Course - WizIQ Blog">
            <a:extLst>
              <a:ext uri="{FF2B5EF4-FFF2-40B4-BE49-F238E27FC236}">
                <a16:creationId xmlns:a16="http://schemas.microsoft.com/office/drawing/2014/main" id="{1BB5C3D8-C623-5240-9D06-D59E9F396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710" y="301117"/>
            <a:ext cx="37465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201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394" y="756587"/>
            <a:ext cx="12413105" cy="4351338"/>
          </a:xfrm>
        </p:spPr>
        <p:txBody>
          <a:bodyPr/>
          <a:lstStyle/>
          <a:p>
            <a:r>
              <a:rPr lang="tr-TR" dirty="0"/>
              <a:t>Ünlü </a:t>
            </a:r>
            <a:r>
              <a:rPr lang="tr-TR" dirty="0" err="1"/>
              <a:t>Hammurabi</a:t>
            </a:r>
            <a:r>
              <a:rPr lang="tr-TR" dirty="0"/>
              <a:t> Kanunlarının (M.Ö. 2150)  229. maddesinde </a:t>
            </a:r>
            <a:r>
              <a:rPr lang="tr-TR" b="1" dirty="0"/>
              <a:t>kalite</a:t>
            </a:r>
            <a:r>
              <a:rPr lang="tr-TR" dirty="0"/>
              <a:t> ile ilgili şu hükme yer verilmiştir: </a:t>
            </a:r>
          </a:p>
          <a:p>
            <a:r>
              <a:rPr lang="tr-TR" dirty="0"/>
              <a:t>“Eğer bir inşaat ustası bir adama ev yapar ve ev sağlam olmayıp ev sahibinin üstüne çökerek ölümüne sebep olursa o inşaat ustasının başı uçurulur”</a:t>
            </a:r>
          </a:p>
        </p:txBody>
      </p:sp>
      <p:pic>
        <p:nvPicPr>
          <p:cNvPr id="33794" name="Picture 2" descr="Free Instant Quote - ISO/IEC 17025 Testing &amp; Calibration Laboratories  Implementation">
            <a:extLst>
              <a:ext uri="{FF2B5EF4-FFF2-40B4-BE49-F238E27FC236}">
                <a16:creationId xmlns:a16="http://schemas.microsoft.com/office/drawing/2014/main" id="{D98F68EC-E943-7A4F-A0DD-42F37D41B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793" y="3429000"/>
            <a:ext cx="3810000"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5413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03BE7-BDEE-DA4F-8D69-B96683BF42B3}"/>
              </a:ext>
            </a:extLst>
          </p:cNvPr>
          <p:cNvSpPr>
            <a:spLocks noGrp="1"/>
          </p:cNvSpPr>
          <p:nvPr>
            <p:ph type="title"/>
          </p:nvPr>
        </p:nvSpPr>
        <p:spPr>
          <a:xfrm>
            <a:off x="640080" y="325369"/>
            <a:ext cx="4368602" cy="1956841"/>
          </a:xfrm>
        </p:spPr>
        <p:txBody>
          <a:bodyPr anchor="b">
            <a:normAutofit/>
          </a:bodyPr>
          <a:lstStyle/>
          <a:p>
            <a:endParaRPr lang="tr-TR"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DCF3FF-D0A4-2340-97D3-424AD69A2BC0}"/>
              </a:ext>
            </a:extLst>
          </p:cNvPr>
          <p:cNvSpPr>
            <a:spLocks noGrp="1"/>
          </p:cNvSpPr>
          <p:nvPr>
            <p:ph idx="1"/>
          </p:nvPr>
        </p:nvSpPr>
        <p:spPr>
          <a:xfrm>
            <a:off x="632262" y="3443319"/>
            <a:ext cx="4664528" cy="661782"/>
          </a:xfrm>
        </p:spPr>
        <p:txBody>
          <a:bodyPr>
            <a:normAutofit/>
          </a:bodyPr>
          <a:lstStyle/>
          <a:p>
            <a:pPr marL="0" indent="0">
              <a:buNone/>
            </a:pPr>
            <a:r>
              <a:rPr lang="tr-TR" sz="4400"/>
              <a:t>TEŞEKKÜR EDERİM</a:t>
            </a:r>
          </a:p>
        </p:txBody>
      </p:sp>
      <p:pic>
        <p:nvPicPr>
          <p:cNvPr id="34818" name="Picture 2" descr="KEEP CALM IT'S JUST ACCREDITATION - Keep Calm and Posters Generator, Maker  For Free - KeepCalmAndPosters.com">
            <a:extLst>
              <a:ext uri="{FF2B5EF4-FFF2-40B4-BE49-F238E27FC236}">
                <a16:creationId xmlns:a16="http://schemas.microsoft.com/office/drawing/2014/main" id="{C7C4DD97-B554-A54F-9568-CC5A665725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27"/>
          <a:stretch/>
        </p:blipFill>
        <p:spPr bwMode="auto">
          <a:xfrm>
            <a:off x="5735315" y="186081"/>
            <a:ext cx="5878513" cy="648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1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81013" y="3752849"/>
            <a:ext cx="3290887" cy="2452687"/>
          </a:xfrm>
        </p:spPr>
        <p:txBody>
          <a:bodyPr anchor="ctr">
            <a:normAutofit/>
          </a:bodyPr>
          <a:lstStyle/>
          <a:p>
            <a:r>
              <a:rPr lang="tr-TR" sz="3600"/>
              <a:t>Değerlendirme takımı özellikleri-2</a:t>
            </a:r>
          </a:p>
        </p:txBody>
      </p:sp>
      <p:pic>
        <p:nvPicPr>
          <p:cNvPr id="4098" name="Picture 2" descr="How to Train Your Employees on New ERP Software">
            <a:extLst>
              <a:ext uri="{FF2B5EF4-FFF2-40B4-BE49-F238E27FC236}">
                <a16:creationId xmlns:a16="http://schemas.microsoft.com/office/drawing/2014/main" id="{31A52379-8FEA-E54D-9F1C-4ECD862284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34" b="23729"/>
          <a:stretch/>
        </p:blipFill>
        <p:spPr bwMode="auto">
          <a:xfrm>
            <a:off x="20" y="11"/>
            <a:ext cx="8322345" cy="253288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3722269" y="2758937"/>
            <a:ext cx="8562496" cy="3446599"/>
          </a:xfrm>
        </p:spPr>
        <p:txBody>
          <a:bodyPr anchor="ctr">
            <a:normAutofit/>
          </a:bodyPr>
          <a:lstStyle/>
          <a:p>
            <a:r>
              <a:rPr lang="tr-TR" sz="2400"/>
              <a:t>iyi düzeyde İngilizce bilmeli (İngilizce eğitim veren kurum değerlendirmelerinde) </a:t>
            </a:r>
          </a:p>
          <a:p>
            <a:r>
              <a:rPr lang="tr-TR" sz="2400"/>
              <a:t>değerlendirilen kurumdan başka bir kurumda çalışmış ve diplomasını almış olmalı </a:t>
            </a:r>
          </a:p>
          <a:p>
            <a:r>
              <a:rPr lang="tr-TR" sz="2400"/>
              <a:t>değerlendirilen kurum ile herhangi bir çıkar çatışması olmadığını ve VEDEK gizlilik ve etik kurallarına uyacağını taahhüt ettiğini onaylayan formları (Ek 15, Ek 16) imzalamalıdır. </a:t>
            </a:r>
          </a:p>
          <a:p>
            <a:endParaRPr lang="tr-TR" sz="1800"/>
          </a:p>
        </p:txBody>
      </p:sp>
    </p:spTree>
    <p:extLst>
      <p:ext uri="{BB962C8B-B14F-4D97-AF65-F5344CB8AC3E}">
        <p14:creationId xmlns:p14="http://schemas.microsoft.com/office/powerpoint/2010/main" val="98608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Değerlendirme Takımının Nitelikleri</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258334" y="1690688"/>
            <a:ext cx="8993165" cy="4040802"/>
          </a:xfrm>
          <a:prstGeom prst="rect">
            <a:avLst/>
          </a:prstGeom>
        </p:spPr>
      </p:pic>
      <p:pic>
        <p:nvPicPr>
          <p:cNvPr id="5" name="Resim 4"/>
          <p:cNvPicPr>
            <a:picLocks noChangeAspect="1"/>
          </p:cNvPicPr>
          <p:nvPr/>
        </p:nvPicPr>
        <p:blipFill>
          <a:blip r:embed="rId3"/>
          <a:stretch>
            <a:fillRect/>
          </a:stretch>
        </p:blipFill>
        <p:spPr>
          <a:xfrm>
            <a:off x="9561094" y="5866427"/>
            <a:ext cx="2229853" cy="890946"/>
          </a:xfrm>
          <a:prstGeom prst="rect">
            <a:avLst/>
          </a:prstGeom>
        </p:spPr>
      </p:pic>
    </p:spTree>
    <p:extLst>
      <p:ext uri="{BB962C8B-B14F-4D97-AF65-F5344CB8AC3E}">
        <p14:creationId xmlns:p14="http://schemas.microsoft.com/office/powerpoint/2010/main" val="397955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580443" y="332754"/>
            <a:ext cx="5879992" cy="3917773"/>
          </a:xfrm>
        </p:spPr>
        <p:txBody>
          <a:bodyPr>
            <a:noAutofit/>
          </a:bodyPr>
          <a:lstStyle/>
          <a:p>
            <a:r>
              <a:rPr lang="tr-TR" sz="3200"/>
              <a:t>Değerlendirilen kurum seçilen değerlendiricilerden biriyle çıkar çatışması olması halinde bu durumu değerlendirme takımı listesinin alınmasından en geç 2 hafta sonra VEDEK sekretaryası aracılığıyla VAK'e bildirmelidir.</a:t>
            </a:r>
          </a:p>
          <a:p>
            <a:r>
              <a:rPr lang="tr-TR" sz="3200"/>
              <a:t> </a:t>
            </a:r>
          </a:p>
          <a:p>
            <a:r>
              <a:rPr lang="tr-TR" sz="3200"/>
              <a:t>Çıkar çatışması kurum tarafından açıkça gerekçelendirilirse, VAK bu değerlendiriciyi değiştirmeye karar verir</a:t>
            </a:r>
          </a:p>
        </p:txBody>
      </p:sp>
      <p:pic>
        <p:nvPicPr>
          <p:cNvPr id="5122" name="Picture 2" descr="Logo&#10;&#10;Description automatically generated">
            <a:extLst>
              <a:ext uri="{FF2B5EF4-FFF2-40B4-BE49-F238E27FC236}">
                <a16:creationId xmlns:a16="http://schemas.microsoft.com/office/drawing/2014/main" id="{1663CB02-9679-F04D-B08A-C4C6D9F10D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26448" y="1947961"/>
            <a:ext cx="4788505" cy="3282009"/>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3124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85800" y="1825625"/>
            <a:ext cx="10668000" cy="1692827"/>
          </a:xfrm>
        </p:spPr>
        <p:txBody>
          <a:bodyPr/>
          <a:lstStyle/>
          <a:p>
            <a:r>
              <a:rPr lang="tr-TR" dirty="0"/>
              <a:t>Değerlendirilen kurumdan yapılan resmi bir talep üzerine VAK, TVHEDS değerlendiricilerine ek olarak, başka bir resmi kurumdan gözlemci kabul edebilir (Ek 20).</a:t>
            </a:r>
          </a:p>
        </p:txBody>
      </p:sp>
      <p:pic>
        <p:nvPicPr>
          <p:cNvPr id="6146" name="Picture 2" descr="Aktör Gözlemci Yanılgısı Nedir Kısaca Nasıl Oluşur?">
            <a:extLst>
              <a:ext uri="{FF2B5EF4-FFF2-40B4-BE49-F238E27FC236}">
                <a16:creationId xmlns:a16="http://schemas.microsoft.com/office/drawing/2014/main" id="{626EE5C5-CA09-124A-8630-8B4094090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470" y="3608043"/>
            <a:ext cx="5152303" cy="260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13323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2665</Words>
  <Application>Microsoft Macintosh PowerPoint</Application>
  <PresentationFormat>Widescreen</PresentationFormat>
  <Paragraphs>215</Paragraphs>
  <Slides>58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Calibri Light</vt:lpstr>
      <vt:lpstr>Office Teması</vt:lpstr>
      <vt:lpstr>Ziyaret programı  &amp;  Fakülte ve değerlendiricilerin hazırlıkları &amp;  Değerlendirici görev tanımları</vt:lpstr>
      <vt:lpstr>PowerPoint Presentation</vt:lpstr>
      <vt:lpstr>Ana Değerlendirme takımının belirlenmesi </vt:lpstr>
      <vt:lpstr>Değerlendirme ekibi 8 kişiden oluşur</vt:lpstr>
      <vt:lpstr>Değerlendirme takımı özellikleri-1</vt:lpstr>
      <vt:lpstr>Değerlendirme takımı özellikleri-2</vt:lpstr>
      <vt:lpstr>Değerlendirme Takımının Nitelikleri</vt:lpstr>
      <vt:lpstr>PowerPoint Presentation</vt:lpstr>
      <vt:lpstr>PowerPoint Presentation</vt:lpstr>
      <vt:lpstr>Ortak Değerlendirme</vt:lpstr>
      <vt:lpstr>Değerlendiricilerin temel görevleri;</vt:lpstr>
      <vt:lpstr>Değerlendiricilerin görevleri-1</vt:lpstr>
      <vt:lpstr>Değerlendiricilerin görevleri-2</vt:lpstr>
      <vt:lpstr>Değerlendiricilerin görevleri-3</vt:lpstr>
      <vt:lpstr>Takım başkanının temel görevleri</vt:lpstr>
      <vt:lpstr>Koordinatörün temel görevleri</vt:lpstr>
      <vt:lpstr>İrtibat görevlisinin temel görevleri</vt:lpstr>
      <vt:lpstr>PowerPoint Presentation</vt:lpstr>
      <vt:lpstr>1. Ön Değerlendirme  </vt:lpstr>
      <vt:lpstr>PowerPoint Presentation</vt:lpstr>
      <vt:lpstr>Kurum ile VEDEK arasında ön değerlendirme için anlaşma  </vt:lpstr>
      <vt:lpstr>Ön değerlendirme takımının belirlenmesi  </vt:lpstr>
      <vt:lpstr>Ön değerlendirme ziyaret programı</vt:lpstr>
      <vt:lpstr>Ön değerlendirme ÖDR’si (ÖnÖDR)  </vt:lpstr>
      <vt:lpstr>PowerPoint Presentation</vt:lpstr>
      <vt:lpstr>Kurum ile VEDEK arasında bir ana değerlendirme anlaşması</vt:lpstr>
      <vt:lpstr>Kurum ile VEDEK arasında bir ana değerlendirme anlaşması-2</vt:lpstr>
      <vt:lpstr>DEĞERLENDİRME SÜRECİ  İŞ AKIŞI </vt:lpstr>
      <vt:lpstr>PowerPoint Presentation</vt:lpstr>
      <vt:lpstr>Ana Değerlendirme Ziyareti için Zaman Çizelgesi ve Esasları</vt:lpstr>
      <vt:lpstr>PowerPoint Presentation</vt:lpstr>
      <vt:lpstr>PowerPoint Presentation</vt:lpstr>
      <vt:lpstr>PowerPoint Presentation</vt:lpstr>
      <vt:lpstr>PowerPoint Presentation</vt:lpstr>
      <vt:lpstr>PowerPoint Presentation</vt:lpstr>
      <vt:lpstr>Yeniden Değerlendirme Ziyareti için Zaman Çizelgesi Format ve Esaslar</vt:lpstr>
      <vt:lpstr>Yeniden Değerlendirme Ziyareti Programı</vt:lpstr>
      <vt:lpstr>Yeniden Değerlendirme Ziyareti Programı</vt:lpstr>
      <vt:lpstr>Yeniden Değerlendirme İçin</vt:lpstr>
      <vt:lpstr>Dikkat edilmesi gereken noktalar-1 </vt:lpstr>
      <vt:lpstr>PowerPoint Presentation</vt:lpstr>
      <vt:lpstr>PowerPoint Presentation</vt:lpstr>
      <vt:lpstr>Çalışma odası…</vt:lpstr>
      <vt:lpstr>Yemek</vt:lpstr>
      <vt:lpstr>Etik Beklentiler-1</vt:lpstr>
      <vt:lpstr>Etik Beklentiler-2</vt:lpstr>
      <vt:lpstr>Ziyaret Edilen Kurumla İlgili Çıkar Çatışması Formu  (Conflict of Interest)</vt:lpstr>
      <vt:lpstr>VEDEK Gizlilik ve Etik taahütnamesi (Code of Conduct)</vt:lpstr>
      <vt:lpstr>Seyahat düzenlemeleri ve konaklama</vt:lpstr>
      <vt:lpstr>Değerlendirme genel</vt:lpstr>
      <vt:lpstr>Stres yönetimi</vt:lpstr>
      <vt:lpstr>Stres yönetimi</vt:lpstr>
      <vt:lpstr>Süreç yönetimi</vt:lpstr>
      <vt:lpstr>PowerPoint Presentation</vt:lpstr>
      <vt:lpstr>Değerlendirme sayesinde değerlendirici</vt:lpstr>
      <vt:lpstr>Değerlendirme süreci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Ziyaret programı, Fakülte ve değerlendiricilerin karşılıklı hazırlıkları, Değerlendirici görev tanımları</dc:title>
  <dc:creator>Değerlendirici</dc:creator>
  <cp:lastModifiedBy>Safak.Dikmen</cp:lastModifiedBy>
  <cp:revision>9</cp:revision>
  <dcterms:created xsi:type="dcterms:W3CDTF">2022-05-27T11:45:20Z</dcterms:created>
  <dcterms:modified xsi:type="dcterms:W3CDTF">2022-05-27T20:09:02Z</dcterms:modified>
</cp:coreProperties>
</file>